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Helvetica Neue"/>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hhNIhtwOumm8f3qnlT/C4X/sps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49A3C1-4F5F-4B96-AA01-4337EF09D61F}">
  <a:tblStyle styleId="{6B49A3C1-4F5F-4B96-AA01-4337EF09D61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9C55904-1146-40E5-9B94-42B0B6C49F2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HelveticaNeue-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ja-JP">
                <a:solidFill>
                  <a:srgbClr val="333333"/>
                </a:solidFill>
                <a:latin typeface="Arial"/>
                <a:ea typeface="Arial"/>
                <a:cs typeface="Arial"/>
                <a:sym typeface="Arial"/>
              </a:rPr>
              <a:t>皮質上皮細胞（cTEC）などの抗原提示細胞に提示されたMHC／ペプチド複合体とDP細胞上のTCRとの反応性の違いにより、正の選択によるCD4SP細胞やCD8SP細胞への分化が誘導される。</a:t>
            </a:r>
            <a:endParaRPr/>
          </a:p>
        </p:txBody>
      </p:sp>
      <p:sp>
        <p:nvSpPr>
          <p:cNvPr id="281" name="Google Shape;28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3つの組織由来のデータの時系列は揃っていないのか？どれが自前で取得したデータか分からない。</a:t>
            </a:r>
            <a:endParaRPr/>
          </a:p>
          <a:p>
            <a:pPr indent="0" lvl="0" marL="0" rtl="0" algn="l">
              <a:spcBef>
                <a:spcPts val="0"/>
              </a:spcBef>
              <a:spcAft>
                <a:spcPts val="0"/>
              </a:spcAft>
              <a:buNone/>
            </a:pPr>
            <a:r>
              <a:rPr lang="ja-JP"/>
              <a:t>127の細胞集団を同定→かなり細かい</a:t>
            </a:r>
            <a:endParaRPr/>
          </a:p>
          <a:p>
            <a:pPr indent="0" lvl="0" marL="0" rtl="0" algn="l">
              <a:spcBef>
                <a:spcPts val="0"/>
              </a:spcBef>
              <a:spcAft>
                <a:spcPts val="0"/>
              </a:spcAft>
              <a:buNone/>
            </a:pPr>
            <a:r>
              <a:t/>
            </a:r>
            <a:endParaRPr/>
          </a:p>
          <a:p>
            <a:pPr indent="0" lvl="0" marL="0" rtl="0" algn="l">
              <a:spcBef>
                <a:spcPts val="0"/>
              </a:spcBef>
              <a:spcAft>
                <a:spcPts val="0"/>
              </a:spcAft>
              <a:buNone/>
            </a:pPr>
            <a:r>
              <a:rPr lang="ja-JP"/>
              <a:t>scVI (Nat. Methods. 2018　深層生成モデルを用いたバッチ補正みたいなイメージ)を用いて既存のアトラスと統合</a:t>
            </a:r>
            <a:endParaRPr/>
          </a:p>
        </p:txBody>
      </p:sp>
      <p:sp>
        <p:nvSpPr>
          <p:cNvPr id="358" name="Google Shape;35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発表の際は図の見方を説明した方が良い。微小環境に対する代表的な共局在パターン。</a:t>
            </a:r>
            <a:endParaRPr/>
          </a:p>
        </p:txBody>
      </p:sp>
      <p:sp>
        <p:nvSpPr>
          <p:cNvPr id="375" name="Google Shape;37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Milo (著者らの先行研究) を用いた解析。</a:t>
            </a:r>
            <a:endParaRPr/>
          </a:p>
          <a:p>
            <a:pPr indent="0" lvl="0" marL="0" rtl="0" algn="l">
              <a:spcBef>
                <a:spcPts val="0"/>
              </a:spcBef>
              <a:spcAft>
                <a:spcPts val="0"/>
              </a:spcAft>
              <a:buNone/>
            </a:pPr>
            <a:r>
              <a:rPr lang="ja-JP"/>
              <a:t>グラフの見方は解説した方が良さそう。</a:t>
            </a:r>
            <a:endParaRPr/>
          </a:p>
        </p:txBody>
      </p:sp>
      <p:sp>
        <p:nvSpPr>
          <p:cNvPr id="418" name="Google Shape;41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neighborhoodはMiloのグラフ近傍を意味する</a:t>
            </a:r>
            <a:endParaRPr/>
          </a:p>
          <a:p>
            <a:pPr indent="0" lvl="0" marL="0" rtl="0" algn="l">
              <a:spcBef>
                <a:spcPts val="0"/>
              </a:spcBef>
              <a:spcAft>
                <a:spcPts val="0"/>
              </a:spcAft>
              <a:buNone/>
            </a:pPr>
            <a:r>
              <a:rPr lang="ja-JP"/>
              <a:t>ここでいうケモカインは血管新生に関与</a:t>
            </a:r>
            <a:endParaRPr/>
          </a:p>
        </p:txBody>
      </p:sp>
      <p:sp>
        <p:nvSpPr>
          <p:cNvPr id="440" name="Google Shape;44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今回、東班では空間トランスクリプトームを扱う論文を紹介する。</a:t>
            </a:r>
            <a:endParaRPr/>
          </a:p>
          <a:p>
            <a:pPr indent="0" lvl="0" marL="0" rtl="0" algn="l">
              <a:spcBef>
                <a:spcPts val="0"/>
              </a:spcBef>
              <a:spcAft>
                <a:spcPts val="0"/>
              </a:spcAft>
              <a:buNone/>
            </a:pPr>
            <a:r>
              <a:rPr lang="ja-JP"/>
              <a:t>大きく分けて3つ。ROIタイプはやっていることがRNA-Seqなので下二つを主な対象とする。</a:t>
            </a:r>
            <a:endParaRPr/>
          </a:p>
          <a:p>
            <a:pPr indent="0" lvl="0" marL="0" rtl="0" algn="l">
              <a:spcBef>
                <a:spcPts val="0"/>
              </a:spcBef>
              <a:spcAft>
                <a:spcPts val="0"/>
              </a:spcAft>
              <a:buNone/>
            </a:pPr>
            <a:r>
              <a:t/>
            </a:r>
            <a:endParaRPr/>
          </a:p>
          <a:p>
            <a:pPr indent="0" lvl="0" marL="0" rtl="0" algn="l">
              <a:spcBef>
                <a:spcPts val="0"/>
              </a:spcBef>
              <a:spcAft>
                <a:spcPts val="0"/>
              </a:spcAft>
              <a:buNone/>
            </a:pPr>
            <a:r>
              <a:rPr lang="ja-JP"/>
              <a:t>https://genble.co.jp/single-cell-spatial-transcriptomics/</a:t>
            </a:r>
            <a:endParaRPr/>
          </a:p>
        </p:txBody>
      </p:sp>
      <p:sp>
        <p:nvSpPr>
          <p:cNvPr id="98" name="Google Shape;9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ja-JP">
                <a:solidFill>
                  <a:srgbClr val="333333"/>
                </a:solidFill>
                <a:latin typeface="Helvetica Neue"/>
                <a:ea typeface="Helvetica Neue"/>
                <a:cs typeface="Helvetica Neue"/>
                <a:sym typeface="Helvetica Neue"/>
              </a:rPr>
              <a:t>サイトカインであるTumor Necrosis Factor （TNF）スーパーファミリーは、細胞生存、アポトーシス、炎症反応、細胞分化におけるシグナルパスウェイを活性化する多機能な炎症誘発性サイトカインの代表。</a:t>
            </a:r>
            <a:endParaRPr/>
          </a:p>
          <a:p>
            <a:pPr indent="0" lvl="0" marL="0" rtl="0" algn="l">
              <a:spcBef>
                <a:spcPts val="0"/>
              </a:spcBef>
              <a:spcAft>
                <a:spcPts val="0"/>
              </a:spcAft>
              <a:buNone/>
            </a:pPr>
            <a:r>
              <a:rPr lang="ja-JP"/>
              <a:t>※シングルポジティブT細胞</a:t>
            </a:r>
            <a:endParaRPr/>
          </a:p>
        </p:txBody>
      </p:sp>
      <p:sp>
        <p:nvSpPr>
          <p:cNvPr id="518" name="Google Shape;51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成体ではなく出生前に特異な結果か</a:t>
            </a:r>
            <a:endParaRPr/>
          </a:p>
        </p:txBody>
      </p:sp>
      <p:sp>
        <p:nvSpPr>
          <p:cNvPr id="549" name="Google Shape;54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空間トランスクリプトームレベルで確認</a:t>
            </a:r>
            <a:endParaRPr/>
          </a:p>
        </p:txBody>
      </p:sp>
      <p:sp>
        <p:nvSpPr>
          <p:cNvPr id="568" name="Google Shape;56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ja-JP"/>
              <a:t>elispotアッセイの原理確認</a:t>
            </a:r>
            <a:endParaRPr/>
          </a:p>
          <a:p>
            <a:pPr indent="0" lvl="0" marL="0" rtl="0" algn="l">
              <a:spcBef>
                <a:spcPts val="0"/>
              </a:spcBef>
              <a:spcAft>
                <a:spcPts val="0"/>
              </a:spcAft>
              <a:buNone/>
            </a:pPr>
            <a:r>
              <a:rPr lang="ja-JP"/>
              <a:t>CCR10のB1細胞への寄与を言及するにはデータが足りていないような。。。</a:t>
            </a:r>
            <a:endParaRPr/>
          </a:p>
        </p:txBody>
      </p:sp>
      <p:sp>
        <p:nvSpPr>
          <p:cNvPr id="624" name="Google Shape;62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連続FISH: 目的のmRNAのアンチセンス鎖を含むプローブを用いる。各ラウンドでハイブリして光らせたり消光させることで、プローブに固有のバイナリ・バーコードを付与。</a:t>
            </a:r>
            <a:endParaRPr/>
          </a:p>
          <a:p>
            <a:pPr indent="0" lvl="0" marL="0" rtl="0" algn="l">
              <a:spcBef>
                <a:spcPts val="0"/>
              </a:spcBef>
              <a:spcAft>
                <a:spcPts val="0"/>
              </a:spcAft>
              <a:buNone/>
            </a:pPr>
            <a:r>
              <a:rPr lang="ja-JP"/>
              <a:t>in situキャプチャー法：</a:t>
            </a:r>
            <a:endParaRPr/>
          </a:p>
          <a:p>
            <a:pPr indent="0" lvl="0" marL="0" rtl="0" algn="l">
              <a:spcBef>
                <a:spcPts val="0"/>
              </a:spcBef>
              <a:spcAft>
                <a:spcPts val="0"/>
              </a:spcAft>
              <a:buNone/>
            </a:pPr>
            <a:r>
              <a:t/>
            </a:r>
            <a:endParaRPr/>
          </a:p>
          <a:p>
            <a:pPr indent="0" lvl="0" marL="0" rtl="0" algn="l">
              <a:spcBef>
                <a:spcPts val="0"/>
              </a:spcBef>
              <a:spcAft>
                <a:spcPts val="0"/>
              </a:spcAft>
              <a:buNone/>
            </a:pPr>
            <a:r>
              <a:rPr lang="ja-JP"/>
              <a:t>https://www.yodosha.co.jp/jikkenigaku/book/9784758125475/2170.html</a:t>
            </a:r>
            <a:endParaRPr/>
          </a:p>
        </p:txBody>
      </p:sp>
      <p:sp>
        <p:nvSpPr>
          <p:cNvPr id="116" name="Google Shape;11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conventional T: CD4+ T cells, CD8+ T cells, and Tregs</a:t>
            </a:r>
            <a:endParaRPr/>
          </a:p>
          <a:p>
            <a:pPr indent="0" lvl="0" marL="0" rtl="0" algn="l">
              <a:spcBef>
                <a:spcPts val="0"/>
              </a:spcBef>
              <a:spcAft>
                <a:spcPts val="0"/>
              </a:spcAft>
              <a:buNone/>
            </a:pPr>
            <a:r>
              <a:rPr lang="ja-JP"/>
              <a:t>unconventional T cells: ZBTB16+</a:t>
            </a:r>
            <a:endParaRPr/>
          </a:p>
          <a:p>
            <a:pPr indent="0" lvl="0" marL="0" rtl="0" algn="l">
              <a:spcBef>
                <a:spcPts val="0"/>
              </a:spcBef>
              <a:spcAft>
                <a:spcPts val="0"/>
              </a:spcAft>
              <a:buNone/>
            </a:pPr>
            <a:r>
              <a:rPr lang="ja-JP"/>
              <a:t>	CCR6+ 🡪 3型自然免疫T細胞（TH17）</a:t>
            </a:r>
            <a:endParaRPr/>
          </a:p>
          <a:p>
            <a:pPr indent="0" lvl="0" marL="0" marR="0" rtl="0" algn="l">
              <a:lnSpc>
                <a:spcPct val="100000"/>
              </a:lnSpc>
              <a:spcBef>
                <a:spcPts val="0"/>
              </a:spcBef>
              <a:spcAft>
                <a:spcPts val="0"/>
              </a:spcAft>
              <a:buClr>
                <a:schemeClr val="dk1"/>
              </a:buClr>
              <a:buSzPts val="1200"/>
              <a:buFont typeface="Arial"/>
              <a:buNone/>
            </a:pPr>
            <a:r>
              <a:rPr lang="ja-JP"/>
              <a:t>	EOMES+, TBX+ 🡪 1型自然免疫T細胞（NKT）</a:t>
            </a:r>
            <a:endParaRPr/>
          </a:p>
          <a:p>
            <a:pPr indent="0" lvl="0" marL="0" marR="0" rtl="0" algn="l">
              <a:lnSpc>
                <a:spcPct val="100000"/>
              </a:lnSpc>
              <a:spcBef>
                <a:spcPts val="0"/>
              </a:spcBef>
              <a:spcAft>
                <a:spcPts val="0"/>
              </a:spcAft>
              <a:buClr>
                <a:schemeClr val="dk1"/>
              </a:buClr>
              <a:buSzPts val="1200"/>
              <a:buFont typeface="Arial"/>
              <a:buNone/>
            </a:pPr>
            <a:r>
              <a:rPr lang="ja-JP"/>
              <a:t>	PDCD1+ 🡪 CD8AA細胞（CD8ααT）</a:t>
            </a:r>
            <a:endParaRPr/>
          </a:p>
          <a:p>
            <a:pPr indent="0" lvl="0" marL="0" rtl="0" algn="l">
              <a:spcBef>
                <a:spcPts val="0"/>
              </a:spcBef>
              <a:spcAft>
                <a:spcPts val="0"/>
              </a:spcAft>
              <a:buNone/>
            </a:pPr>
            <a:r>
              <a:rPr b="0" i="0" lang="ja-JP">
                <a:solidFill>
                  <a:srgbClr val="4D5156"/>
                </a:solidFill>
                <a:latin typeface="arial"/>
                <a:ea typeface="arial"/>
                <a:cs typeface="arial"/>
                <a:sym typeface="arial"/>
              </a:rPr>
              <a:t>胸腺髄質上皮</a:t>
            </a:r>
            <a:r>
              <a:rPr b="0" i="0" lang="ja-JP">
                <a:solidFill>
                  <a:srgbClr val="5F6368"/>
                </a:solidFill>
                <a:latin typeface="arial"/>
                <a:ea typeface="arial"/>
                <a:cs typeface="arial"/>
                <a:sym typeface="arial"/>
              </a:rPr>
              <a:t>細胞：mTEC</a:t>
            </a:r>
            <a:endParaRPr b="0"/>
          </a:p>
        </p:txBody>
      </p:sp>
      <p:sp>
        <p:nvSpPr>
          <p:cNvPr id="654" name="Google Shape;65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自然免疫型T細胞のTCRの組成はDPと従来型（SP）の中間</a:t>
            </a:r>
            <a:endParaRPr/>
          </a:p>
          <a:p>
            <a:pPr indent="0" lvl="0" marL="0" rtl="0" algn="l">
              <a:spcBef>
                <a:spcPts val="0"/>
              </a:spcBef>
              <a:spcAft>
                <a:spcPts val="0"/>
              </a:spcAft>
              <a:buNone/>
            </a:pPr>
            <a:r>
              <a:rPr lang="ja-JP"/>
              <a:t>皮質上皮に到達する前に正/負の選択が行われている。</a:t>
            </a:r>
            <a:endParaRPr/>
          </a:p>
          <a:p>
            <a:pPr indent="0" lvl="0" marL="0" rtl="0" algn="l">
              <a:spcBef>
                <a:spcPts val="0"/>
              </a:spcBef>
              <a:spcAft>
                <a:spcPts val="0"/>
              </a:spcAft>
              <a:buNone/>
            </a:pPr>
            <a:r>
              <a:rPr lang="ja-JP"/>
              <a:t>自然免疫型は獲得免疫型と異なり、皮質上皮での正負の選択を受けるのではなく、胸腺細胞-胸腺細胞 相互作用を介して分化制御されいている→T-T起源仮説と合致</a:t>
            </a:r>
            <a:endParaRPr/>
          </a:p>
        </p:txBody>
      </p:sp>
      <p:sp>
        <p:nvSpPr>
          <p:cNvPr id="675" name="Google Shape;67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実際にはHEなどとの対応で空間トランスクリプトームの評価をすることもあるが、どの程度の精緻さで解析できるのかを含めてもう少し知りたい。</a:t>
            </a:r>
            <a:endParaRPr/>
          </a:p>
          <a:p>
            <a:pPr indent="0" lvl="0" marL="0" rtl="0" algn="l">
              <a:spcBef>
                <a:spcPts val="0"/>
              </a:spcBef>
              <a:spcAft>
                <a:spcPts val="0"/>
              </a:spcAft>
              <a:buNone/>
            </a:pPr>
            <a:r>
              <a:t/>
            </a:r>
            <a:endParaRPr/>
          </a:p>
          <a:p>
            <a:pPr indent="0" lvl="0" marL="0" rtl="0" algn="l">
              <a:spcBef>
                <a:spcPts val="0"/>
              </a:spcBef>
              <a:spcAft>
                <a:spcPts val="0"/>
              </a:spcAft>
              <a:buNone/>
            </a:pPr>
            <a:r>
              <a:rPr lang="ja-JP"/>
              <a:t>https://lisdac.k.u-tokyo.ac.jp/department/ngs</a:t>
            </a:r>
            <a:endParaRPr/>
          </a:p>
          <a:p>
            <a:pPr indent="0" lvl="0" marL="0" rtl="0" algn="l">
              <a:spcBef>
                <a:spcPts val="0"/>
              </a:spcBef>
              <a:spcAft>
                <a:spcPts val="0"/>
              </a:spcAft>
              <a:buNone/>
            </a:pPr>
            <a:r>
              <a:rPr b="0" i="0" lang="ja-JP">
                <a:solidFill>
                  <a:srgbClr val="333333"/>
                </a:solidFill>
                <a:latin typeface="arial"/>
                <a:ea typeface="arial"/>
                <a:cs typeface="arial"/>
                <a:sym typeface="arial"/>
              </a:rPr>
              <a:t>ホルマリン固定パラフィン包埋か凍結切片を準備</a:t>
            </a:r>
            <a:endParaRPr/>
          </a:p>
        </p:txBody>
      </p:sp>
      <p:sp>
        <p:nvSpPr>
          <p:cNvPr id="143" name="Google Shape;14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胎児の受胎後週齢や性別もバラバラ</a:t>
            </a:r>
            <a:endParaRPr/>
          </a:p>
        </p:txBody>
      </p:sp>
      <p:sp>
        <p:nvSpPr>
          <p:cNvPr id="757" name="Google Shape;757;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2022年5月にscienceより出版</a:t>
            </a:r>
            <a:endParaRPr/>
          </a:p>
          <a:p>
            <a:pPr indent="0" lvl="0" marL="0" rtl="0" algn="l">
              <a:spcBef>
                <a:spcPts val="0"/>
              </a:spcBef>
              <a:spcAft>
                <a:spcPts val="0"/>
              </a:spcAft>
              <a:buNone/>
            </a:pPr>
            <a:r>
              <a:t/>
            </a:r>
            <a:endParaRPr/>
          </a:p>
          <a:p>
            <a:pPr indent="0" lvl="0" marL="0" rtl="0" algn="l">
              <a:spcBef>
                <a:spcPts val="0"/>
              </a:spcBef>
              <a:spcAft>
                <a:spcPts val="0"/>
              </a:spcAft>
              <a:buNone/>
            </a:pPr>
            <a:r>
              <a:rPr lang="ja-JP"/>
              <a:t>https://scholar.google.co.uk/citations?user=892I9pIAAAAJ&amp;hl=en</a:t>
            </a:r>
            <a:endParaRPr/>
          </a:p>
          <a:p>
            <a:pPr indent="0" lvl="0" marL="0" rtl="0" algn="l">
              <a:spcBef>
                <a:spcPts val="0"/>
              </a:spcBef>
              <a:spcAft>
                <a:spcPts val="0"/>
              </a:spcAft>
              <a:buNone/>
            </a:pPr>
            <a:r>
              <a:t/>
            </a:r>
            <a:endParaRPr/>
          </a:p>
        </p:txBody>
      </p:sp>
      <p:sp>
        <p:nvSpPr>
          <p:cNvPr id="185" name="Google Shape;18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ja-JP"/>
              <a:t>http://www.chugaiigaku.jp/upfile/browse/browse1309.pdf</a:t>
            </a:r>
            <a:endParaRPr/>
          </a:p>
        </p:txBody>
      </p:sp>
      <p:sp>
        <p:nvSpPr>
          <p:cNvPr id="214" name="Google Shape;21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従来の造血器官（卵黄嚢、肝臓、骨髄）が免疫細胞発生の唯一の場所であるという理解</a:t>
            </a:r>
            <a:endParaRPr/>
          </a:p>
          <a:p>
            <a:pPr indent="0" lvl="0" marL="0" rtl="0" algn="l">
              <a:spcBef>
                <a:spcPts val="0"/>
              </a:spcBef>
              <a:spcAft>
                <a:spcPts val="0"/>
              </a:spcAft>
              <a:buNone/>
            </a:pPr>
            <a:r>
              <a:rPr lang="ja-JP"/>
              <a:t>一方で、各種血液細胞や免疫細胞に分化した際に、それらの発生起源は不明な点が多い。</a:t>
            </a:r>
            <a:endParaRPr/>
          </a:p>
          <a:p>
            <a:pPr indent="0" lvl="0" marL="0" rtl="0" algn="l">
              <a:spcBef>
                <a:spcPts val="0"/>
              </a:spcBef>
              <a:spcAft>
                <a:spcPts val="0"/>
              </a:spcAft>
              <a:buNone/>
            </a:pPr>
            <a:r>
              <a:t/>
            </a:r>
            <a:endParaRPr/>
          </a:p>
          <a:p>
            <a:pPr indent="0" lvl="0" marL="0" rtl="0" algn="l">
              <a:spcBef>
                <a:spcPts val="0"/>
              </a:spcBef>
              <a:spcAft>
                <a:spcPts val="0"/>
              </a:spcAft>
              <a:buNone/>
            </a:pPr>
            <a:r>
              <a:rPr lang="ja-JP"/>
              <a:t>https://saiseiiryo.jp/skip_archive/archive/paper/03/</a:t>
            </a:r>
            <a:endParaRPr/>
          </a:p>
        </p:txBody>
      </p:sp>
      <p:sp>
        <p:nvSpPr>
          <p:cNvPr id="226" name="Google Shape;22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B1細胞は2010年代に研究が進んでいた様子。</a:t>
            </a:r>
            <a:endParaRPr/>
          </a:p>
          <a:p>
            <a:pPr indent="0" lvl="0" marL="0" rtl="0" algn="l">
              <a:spcBef>
                <a:spcPts val="0"/>
              </a:spcBef>
              <a:spcAft>
                <a:spcPts val="0"/>
              </a:spcAft>
              <a:buNone/>
            </a:pPr>
            <a:r>
              <a:rPr lang="ja-JP"/>
              <a:t>B1についての記事：https://www.jmedj.co.jp/files/item/books%20PDF/978-4-7849-3069-2.pdf</a:t>
            </a:r>
            <a:endParaRPr/>
          </a:p>
          <a:p>
            <a:pPr indent="0" lvl="0" marL="0" rtl="0" algn="l">
              <a:spcBef>
                <a:spcPts val="0"/>
              </a:spcBef>
              <a:spcAft>
                <a:spcPts val="0"/>
              </a:spcAft>
              <a:buNone/>
            </a:pPr>
            <a:r>
              <a:rPr lang="ja-JP"/>
              <a:t>CD5+ B cellsは加齢に伴い減少するが、リウマチ患者では増加するらしい。自己免疫疾患に関与する可能性。</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ja-JP">
                <a:solidFill>
                  <a:srgbClr val="000000"/>
                </a:solidFill>
                <a:latin typeface="Arial"/>
                <a:ea typeface="Arial"/>
                <a:cs typeface="Arial"/>
                <a:sym typeface="Arial"/>
              </a:rPr>
              <a:t>ひとつの分子が、多種類の異物、病原体の分子に反応することができますが、特定の病原体に繰り返し感染しても、自然免疫能が増強することはありません。</a:t>
            </a:r>
            <a:endParaRPr b="0" i="0">
              <a:solidFill>
                <a:srgbClr val="000000"/>
              </a:solidFill>
              <a:latin typeface="Arial"/>
              <a:ea typeface="Arial"/>
              <a:cs typeface="Arial"/>
              <a:sym typeface="Arial"/>
            </a:endParaRPr>
          </a:p>
          <a:p>
            <a:pPr indent="0" lvl="0" marL="0" rtl="0" algn="l">
              <a:spcBef>
                <a:spcPts val="0"/>
              </a:spcBef>
              <a:spcAft>
                <a:spcPts val="0"/>
              </a:spcAft>
              <a:buNone/>
            </a:pPr>
            <a:r>
              <a:rPr lang="ja-JP"/>
              <a:t>https://www.kotai-bio.com/jp/business/for-medical-worker/</a:t>
            </a:r>
            <a:endParaRPr/>
          </a:p>
        </p:txBody>
      </p:sp>
      <p:sp>
        <p:nvSpPr>
          <p:cNvPr id="253" name="Google Shape;25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4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0" name="Shape 70"/>
        <p:cNvGrpSpPr/>
        <p:nvPr/>
      </p:nvGrpSpPr>
      <p:grpSpPr>
        <a:xfrm>
          <a:off x="0" y="0"/>
          <a:ext cx="0" cy="0"/>
          <a:chOff x="0" y="0"/>
          <a:chExt cx="0" cy="0"/>
        </a:xfrm>
      </p:grpSpPr>
      <p:sp>
        <p:nvSpPr>
          <p:cNvPr id="71" name="Google Shape;71;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5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76" name="Shape 76"/>
        <p:cNvGrpSpPr/>
        <p:nvPr/>
      </p:nvGrpSpPr>
      <p:grpSpPr>
        <a:xfrm>
          <a:off x="0" y="0"/>
          <a:ext cx="0" cy="0"/>
          <a:chOff x="0" y="0"/>
          <a:chExt cx="0" cy="0"/>
        </a:xfrm>
      </p:grpSpPr>
      <p:sp>
        <p:nvSpPr>
          <p:cNvPr id="77" name="Google Shape;77;p5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タイトルとコンテンツ">
  <p:cSld name="1_タイトルとコンテンツ">
    <p:spTree>
      <p:nvGrpSpPr>
        <p:cNvPr id="82" name="Shape 82"/>
        <p:cNvGrpSpPr/>
        <p:nvPr/>
      </p:nvGrpSpPr>
      <p:grpSpPr>
        <a:xfrm>
          <a:off x="0" y="0"/>
          <a:ext cx="0" cy="0"/>
          <a:chOff x="0" y="0"/>
          <a:chExt cx="0" cy="0"/>
        </a:xfrm>
      </p:grpSpPr>
      <p:sp>
        <p:nvSpPr>
          <p:cNvPr id="83" name="Google Shape;83;p53"/>
          <p:cNvSpPr/>
          <p:nvPr/>
        </p:nvSpPr>
        <p:spPr>
          <a:xfrm>
            <a:off x="0" y="1"/>
            <a:ext cx="12192000" cy="452673"/>
          </a:xfrm>
          <a:prstGeom prst="rect">
            <a:avLst/>
          </a:prstGeom>
          <a:solidFill>
            <a:srgbClr val="0086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53"/>
          <p:cNvSpPr txBox="1"/>
          <p:nvPr>
            <p:ph idx="1" type="body"/>
          </p:nvPr>
        </p:nvSpPr>
        <p:spPr>
          <a:xfrm>
            <a:off x="415706" y="742383"/>
            <a:ext cx="11360589" cy="580327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3F3F3F"/>
              </a:buClr>
              <a:buSzPts val="1600"/>
              <a:buChar char="•"/>
              <a:defRPr sz="1600">
                <a:solidFill>
                  <a:srgbClr val="3F3F3F"/>
                </a:solidFill>
                <a:latin typeface="Arial"/>
                <a:ea typeface="Arial"/>
                <a:cs typeface="Arial"/>
                <a:sym typeface="Arial"/>
              </a:defRPr>
            </a:lvl1pPr>
            <a:lvl2pPr indent="-330200" lvl="1" marL="914400" algn="l">
              <a:lnSpc>
                <a:spcPct val="90000"/>
              </a:lnSpc>
              <a:spcBef>
                <a:spcPts val="500"/>
              </a:spcBef>
              <a:spcAft>
                <a:spcPts val="0"/>
              </a:spcAft>
              <a:buClr>
                <a:srgbClr val="3F3F3F"/>
              </a:buClr>
              <a:buSzPts val="1600"/>
              <a:buChar char="•"/>
              <a:defRPr sz="1600">
                <a:solidFill>
                  <a:srgbClr val="3F3F3F"/>
                </a:solidFill>
                <a:latin typeface="Arial"/>
                <a:ea typeface="Arial"/>
                <a:cs typeface="Arial"/>
                <a:sym typeface="Arial"/>
              </a:defRPr>
            </a:lvl2pPr>
            <a:lvl3pPr indent="-330200" lvl="2" marL="1371600" algn="l">
              <a:lnSpc>
                <a:spcPct val="90000"/>
              </a:lnSpc>
              <a:spcBef>
                <a:spcPts val="500"/>
              </a:spcBef>
              <a:spcAft>
                <a:spcPts val="0"/>
              </a:spcAft>
              <a:buClr>
                <a:srgbClr val="3F3F3F"/>
              </a:buClr>
              <a:buSzPts val="1600"/>
              <a:buChar char="•"/>
              <a:defRPr sz="1600">
                <a:solidFill>
                  <a:srgbClr val="3F3F3F"/>
                </a:solidFill>
                <a:latin typeface="Arial"/>
                <a:ea typeface="Arial"/>
                <a:cs typeface="Arial"/>
                <a:sym typeface="Arial"/>
              </a:defRPr>
            </a:lvl3pPr>
            <a:lvl4pPr indent="-330200" lvl="3" marL="1828800" algn="l">
              <a:lnSpc>
                <a:spcPct val="90000"/>
              </a:lnSpc>
              <a:spcBef>
                <a:spcPts val="500"/>
              </a:spcBef>
              <a:spcAft>
                <a:spcPts val="0"/>
              </a:spcAft>
              <a:buClr>
                <a:srgbClr val="3F3F3F"/>
              </a:buClr>
              <a:buSzPts val="1600"/>
              <a:buChar char="•"/>
              <a:defRPr sz="1600">
                <a:solidFill>
                  <a:srgbClr val="3F3F3F"/>
                </a:solidFill>
                <a:latin typeface="Arial"/>
                <a:ea typeface="Arial"/>
                <a:cs typeface="Arial"/>
                <a:sym typeface="Arial"/>
              </a:defRPr>
            </a:lvl4pPr>
            <a:lvl5pPr indent="-330200" lvl="4" marL="2286000" algn="l">
              <a:lnSpc>
                <a:spcPct val="90000"/>
              </a:lnSpc>
              <a:spcBef>
                <a:spcPts val="500"/>
              </a:spcBef>
              <a:spcAft>
                <a:spcPts val="0"/>
              </a:spcAft>
              <a:buClr>
                <a:srgbClr val="3F3F3F"/>
              </a:buClr>
              <a:buSzPts val="1600"/>
              <a:buChar char="•"/>
              <a:defRPr sz="1600">
                <a:solidFill>
                  <a:srgbClr val="3F3F3F"/>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53"/>
          <p:cNvSpPr txBox="1"/>
          <p:nvPr>
            <p:ph type="title"/>
          </p:nvPr>
        </p:nvSpPr>
        <p:spPr>
          <a:xfrm>
            <a:off x="415706" y="1"/>
            <a:ext cx="11360589" cy="45267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Font typeface="Arial"/>
              <a:buNone/>
              <a:defRPr b="1" sz="2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53"/>
          <p:cNvSpPr txBox="1"/>
          <p:nvPr>
            <p:ph idx="12" type="sldNum"/>
          </p:nvPr>
        </p:nvSpPr>
        <p:spPr>
          <a:xfrm>
            <a:off x="8923956" y="4984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600">
                <a:solidFill>
                  <a:schemeClr val="lt1"/>
                </a:solidFill>
                <a:latin typeface="Calibri"/>
                <a:ea typeface="Calibri"/>
                <a:cs typeface="Calibri"/>
                <a:sym typeface="Calibri"/>
              </a:defRPr>
            </a:lvl1pPr>
            <a:lvl2pPr indent="0" lvl="1" marL="0" algn="r">
              <a:spcBef>
                <a:spcPts val="0"/>
              </a:spcBef>
              <a:buNone/>
              <a:defRPr sz="1600">
                <a:solidFill>
                  <a:schemeClr val="lt1"/>
                </a:solidFill>
                <a:latin typeface="Calibri"/>
                <a:ea typeface="Calibri"/>
                <a:cs typeface="Calibri"/>
                <a:sym typeface="Calibri"/>
              </a:defRPr>
            </a:lvl2pPr>
            <a:lvl3pPr indent="0" lvl="2" marL="0" algn="r">
              <a:spcBef>
                <a:spcPts val="0"/>
              </a:spcBef>
              <a:buNone/>
              <a:defRPr sz="1600">
                <a:solidFill>
                  <a:schemeClr val="lt1"/>
                </a:solidFill>
                <a:latin typeface="Calibri"/>
                <a:ea typeface="Calibri"/>
                <a:cs typeface="Calibri"/>
                <a:sym typeface="Calibri"/>
              </a:defRPr>
            </a:lvl3pPr>
            <a:lvl4pPr indent="0" lvl="3" marL="0" algn="r">
              <a:spcBef>
                <a:spcPts val="0"/>
              </a:spcBef>
              <a:buNone/>
              <a:defRPr sz="1600">
                <a:solidFill>
                  <a:schemeClr val="lt1"/>
                </a:solidFill>
                <a:latin typeface="Calibri"/>
                <a:ea typeface="Calibri"/>
                <a:cs typeface="Calibri"/>
                <a:sym typeface="Calibri"/>
              </a:defRPr>
            </a:lvl4pPr>
            <a:lvl5pPr indent="0" lvl="4" marL="0" algn="r">
              <a:spcBef>
                <a:spcPts val="0"/>
              </a:spcBef>
              <a:buNone/>
              <a:defRPr sz="1600">
                <a:solidFill>
                  <a:schemeClr val="lt1"/>
                </a:solidFill>
                <a:latin typeface="Calibri"/>
                <a:ea typeface="Calibri"/>
                <a:cs typeface="Calibri"/>
                <a:sym typeface="Calibri"/>
              </a:defRPr>
            </a:lvl5pPr>
            <a:lvl6pPr indent="0" lvl="5" marL="0" algn="r">
              <a:spcBef>
                <a:spcPts val="0"/>
              </a:spcBef>
              <a:buNone/>
              <a:defRPr sz="1600">
                <a:solidFill>
                  <a:schemeClr val="lt1"/>
                </a:solidFill>
                <a:latin typeface="Calibri"/>
                <a:ea typeface="Calibri"/>
                <a:cs typeface="Calibri"/>
                <a:sym typeface="Calibri"/>
              </a:defRPr>
            </a:lvl6pPr>
            <a:lvl7pPr indent="0" lvl="6" marL="0" algn="r">
              <a:spcBef>
                <a:spcPts val="0"/>
              </a:spcBef>
              <a:buNone/>
              <a:defRPr sz="1600">
                <a:solidFill>
                  <a:schemeClr val="lt1"/>
                </a:solidFill>
                <a:latin typeface="Calibri"/>
                <a:ea typeface="Calibri"/>
                <a:cs typeface="Calibri"/>
                <a:sym typeface="Calibri"/>
              </a:defRPr>
            </a:lvl7pPr>
            <a:lvl8pPr indent="0" lvl="7" marL="0" algn="r">
              <a:spcBef>
                <a:spcPts val="0"/>
              </a:spcBef>
              <a:buNone/>
              <a:defRPr sz="1600">
                <a:solidFill>
                  <a:schemeClr val="lt1"/>
                </a:solidFill>
                <a:latin typeface="Calibri"/>
                <a:ea typeface="Calibri"/>
                <a:cs typeface="Calibri"/>
                <a:sym typeface="Calibri"/>
              </a:defRPr>
            </a:lvl8pPr>
            <a:lvl9pPr indent="0" lvl="8" marL="0" algn="r">
              <a:spcBef>
                <a:spcPts val="0"/>
              </a:spcBef>
              <a:buNone/>
              <a:defRPr sz="16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p:cSld name="タイトルとコンテンツ">
    <p:spTree>
      <p:nvGrpSpPr>
        <p:cNvPr id="21" name="Shape 21"/>
        <p:cNvGrpSpPr/>
        <p:nvPr/>
      </p:nvGrpSpPr>
      <p:grpSpPr>
        <a:xfrm>
          <a:off x="0" y="0"/>
          <a:ext cx="0" cy="0"/>
          <a:chOff x="0" y="0"/>
          <a:chExt cx="0" cy="0"/>
        </a:xfrm>
      </p:grpSpPr>
      <p:sp>
        <p:nvSpPr>
          <p:cNvPr id="22" name="Google Shape;22;p43"/>
          <p:cNvSpPr/>
          <p:nvPr/>
        </p:nvSpPr>
        <p:spPr>
          <a:xfrm>
            <a:off x="0" y="1"/>
            <a:ext cx="12192000" cy="546930"/>
          </a:xfrm>
          <a:prstGeom prst="rect">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 name="Google Shape;23;p43"/>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2800" u="none" cap="none" strike="noStrike">
                <a:solidFill>
                  <a:schemeClr val="lt1"/>
                </a:solidFill>
                <a:latin typeface="Calibri"/>
                <a:ea typeface="Calibri"/>
                <a:cs typeface="Calibri"/>
                <a:sym typeface="Calibri"/>
              </a:defRPr>
            </a:lvl1pPr>
            <a:lvl2pPr indent="0" lvl="1" marL="0" algn="r">
              <a:spcBef>
                <a:spcPts val="0"/>
              </a:spcBef>
              <a:buNone/>
              <a:defRPr b="1" i="0" sz="2800" u="none" cap="none" strike="noStrike">
                <a:solidFill>
                  <a:schemeClr val="lt1"/>
                </a:solidFill>
                <a:latin typeface="Calibri"/>
                <a:ea typeface="Calibri"/>
                <a:cs typeface="Calibri"/>
                <a:sym typeface="Calibri"/>
              </a:defRPr>
            </a:lvl2pPr>
            <a:lvl3pPr indent="0" lvl="2" marL="0" algn="r">
              <a:spcBef>
                <a:spcPts val="0"/>
              </a:spcBef>
              <a:buNone/>
              <a:defRPr b="1" i="0" sz="2800" u="none" cap="none" strike="noStrike">
                <a:solidFill>
                  <a:schemeClr val="lt1"/>
                </a:solidFill>
                <a:latin typeface="Calibri"/>
                <a:ea typeface="Calibri"/>
                <a:cs typeface="Calibri"/>
                <a:sym typeface="Calibri"/>
              </a:defRPr>
            </a:lvl3pPr>
            <a:lvl4pPr indent="0" lvl="3" marL="0" algn="r">
              <a:spcBef>
                <a:spcPts val="0"/>
              </a:spcBef>
              <a:buNone/>
              <a:defRPr b="1" i="0" sz="2800" u="none" cap="none" strike="noStrike">
                <a:solidFill>
                  <a:schemeClr val="lt1"/>
                </a:solidFill>
                <a:latin typeface="Calibri"/>
                <a:ea typeface="Calibri"/>
                <a:cs typeface="Calibri"/>
                <a:sym typeface="Calibri"/>
              </a:defRPr>
            </a:lvl4pPr>
            <a:lvl5pPr indent="0" lvl="4" marL="0" algn="r">
              <a:spcBef>
                <a:spcPts val="0"/>
              </a:spcBef>
              <a:buNone/>
              <a:defRPr b="1" i="0" sz="2800" u="none" cap="none" strike="noStrike">
                <a:solidFill>
                  <a:schemeClr val="lt1"/>
                </a:solidFill>
                <a:latin typeface="Calibri"/>
                <a:ea typeface="Calibri"/>
                <a:cs typeface="Calibri"/>
                <a:sym typeface="Calibri"/>
              </a:defRPr>
            </a:lvl5pPr>
            <a:lvl6pPr indent="0" lvl="5" marL="0" algn="r">
              <a:spcBef>
                <a:spcPts val="0"/>
              </a:spcBef>
              <a:buNone/>
              <a:defRPr b="1" i="0" sz="2800" u="none" cap="none" strike="noStrike">
                <a:solidFill>
                  <a:schemeClr val="lt1"/>
                </a:solidFill>
                <a:latin typeface="Calibri"/>
                <a:ea typeface="Calibri"/>
                <a:cs typeface="Calibri"/>
                <a:sym typeface="Calibri"/>
              </a:defRPr>
            </a:lvl6pPr>
            <a:lvl7pPr indent="0" lvl="6" marL="0" algn="r">
              <a:spcBef>
                <a:spcPts val="0"/>
              </a:spcBef>
              <a:buNone/>
              <a:defRPr b="1" i="0" sz="2800" u="none" cap="none" strike="noStrike">
                <a:solidFill>
                  <a:schemeClr val="lt1"/>
                </a:solidFill>
                <a:latin typeface="Calibri"/>
                <a:ea typeface="Calibri"/>
                <a:cs typeface="Calibri"/>
                <a:sym typeface="Calibri"/>
              </a:defRPr>
            </a:lvl7pPr>
            <a:lvl8pPr indent="0" lvl="7" marL="0" algn="r">
              <a:spcBef>
                <a:spcPts val="0"/>
              </a:spcBef>
              <a:buNone/>
              <a:defRPr b="1" i="0" sz="2800" u="none" cap="none" strike="noStrike">
                <a:solidFill>
                  <a:schemeClr val="lt1"/>
                </a:solidFill>
                <a:latin typeface="Calibri"/>
                <a:ea typeface="Calibri"/>
                <a:cs typeface="Calibri"/>
                <a:sym typeface="Calibri"/>
              </a:defRPr>
            </a:lvl8pPr>
            <a:lvl9pPr indent="0" lvl="8" marL="0" algn="r">
              <a:spcBef>
                <a:spcPts val="0"/>
              </a:spcBef>
              <a:buNone/>
              <a:defRPr b="1" i="0" sz="2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
        <p:nvSpPr>
          <p:cNvPr id="24" name="Google Shape;24;p43"/>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800"/>
              <a:buFont typeface="Arial"/>
              <a:buNone/>
              <a:defRPr b="1"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5" name="Shape 25"/>
        <p:cNvGrpSpPr/>
        <p:nvPr/>
      </p:nvGrpSpPr>
      <p:grpSpPr>
        <a:xfrm>
          <a:off x="0" y="0"/>
          <a:ext cx="0" cy="0"/>
          <a:chOff x="0" y="0"/>
          <a:chExt cx="0" cy="0"/>
        </a:xfrm>
      </p:grpSpPr>
      <p:sp>
        <p:nvSpPr>
          <p:cNvPr id="26" name="Google Shape;26;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29" name="Shape 29"/>
        <p:cNvGrpSpPr/>
        <p:nvPr/>
      </p:nvGrpSpPr>
      <p:grpSpPr>
        <a:xfrm>
          <a:off x="0" y="0"/>
          <a:ext cx="0" cy="0"/>
          <a:chOff x="0" y="0"/>
          <a:chExt cx="0" cy="0"/>
        </a:xfrm>
      </p:grpSpPr>
      <p:sp>
        <p:nvSpPr>
          <p:cNvPr id="30" name="Google Shape;30;p4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5" name="Shape 35"/>
        <p:cNvGrpSpPr/>
        <p:nvPr/>
      </p:nvGrpSpPr>
      <p:grpSpPr>
        <a:xfrm>
          <a:off x="0" y="0"/>
          <a:ext cx="0" cy="0"/>
          <a:chOff x="0" y="0"/>
          <a:chExt cx="0" cy="0"/>
        </a:xfrm>
      </p:grpSpPr>
      <p:sp>
        <p:nvSpPr>
          <p:cNvPr id="36" name="Google Shape;3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2" name="Shape 42"/>
        <p:cNvGrpSpPr/>
        <p:nvPr/>
      </p:nvGrpSpPr>
      <p:grpSpPr>
        <a:xfrm>
          <a:off x="0" y="0"/>
          <a:ext cx="0" cy="0"/>
          <a:chOff x="0" y="0"/>
          <a:chExt cx="0" cy="0"/>
        </a:xfrm>
      </p:grpSpPr>
      <p:sp>
        <p:nvSpPr>
          <p:cNvPr id="43" name="Google Shape;43;p4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4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1" name="Shape 51"/>
        <p:cNvGrpSpPr/>
        <p:nvPr/>
      </p:nvGrpSpPr>
      <p:grpSpPr>
        <a:xfrm>
          <a:off x="0" y="0"/>
          <a:ext cx="0" cy="0"/>
          <a:chOff x="0" y="0"/>
          <a:chExt cx="0" cy="0"/>
        </a:xfrm>
      </p:grpSpPr>
      <p:sp>
        <p:nvSpPr>
          <p:cNvPr id="52" name="Google Shape;52;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56" name="Shape 56"/>
        <p:cNvGrpSpPr/>
        <p:nvPr/>
      </p:nvGrpSpPr>
      <p:grpSpPr>
        <a:xfrm>
          <a:off x="0" y="0"/>
          <a:ext cx="0" cy="0"/>
          <a:chOff x="0" y="0"/>
          <a:chExt cx="0" cy="0"/>
        </a:xfrm>
      </p:grpSpPr>
      <p:sp>
        <p:nvSpPr>
          <p:cNvPr id="57" name="Google Shape;57;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3" name="Shape 63"/>
        <p:cNvGrpSpPr/>
        <p:nvPr/>
      </p:nvGrpSpPr>
      <p:grpSpPr>
        <a:xfrm>
          <a:off x="0" y="0"/>
          <a:ext cx="0" cy="0"/>
          <a:chOff x="0" y="0"/>
          <a:chExt cx="0" cy="0"/>
        </a:xfrm>
      </p:grpSpPr>
      <p:sp>
        <p:nvSpPr>
          <p:cNvPr id="64" name="Google Shape;64;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50"/>
          <p:cNvSpPr/>
          <p:nvPr>
            <p:ph idx="2" type="pic"/>
          </p:nvPr>
        </p:nvSpPr>
        <p:spPr>
          <a:xfrm>
            <a:off x="5183188" y="987425"/>
            <a:ext cx="6172200" cy="4873625"/>
          </a:xfrm>
          <a:prstGeom prst="rect">
            <a:avLst/>
          </a:prstGeom>
          <a:noFill/>
          <a:ln>
            <a:noFill/>
          </a:ln>
        </p:spPr>
      </p:sp>
      <p:sp>
        <p:nvSpPr>
          <p:cNvPr id="66" name="Google Shape;66;p5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13.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42.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33.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57.png"/><Relationship Id="rId5" Type="http://schemas.openxmlformats.org/officeDocument/2006/relationships/image" Target="../media/image52.png"/><Relationship Id="rId6"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8.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8.png"/><Relationship Id="rId5"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1.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7.jpg"/><Relationship Id="rId7" Type="http://schemas.openxmlformats.org/officeDocument/2006/relationships/image" Target="../media/image3.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
          <p:cNvPicPr preferRelativeResize="0"/>
          <p:nvPr/>
        </p:nvPicPr>
        <p:blipFill rotWithShape="1">
          <a:blip r:embed="rId3">
            <a:alphaModFix/>
          </a:blip>
          <a:srcRect b="0" l="0" r="0" t="0"/>
          <a:stretch/>
        </p:blipFill>
        <p:spPr>
          <a:xfrm>
            <a:off x="77821" y="1107182"/>
            <a:ext cx="7012238" cy="5585447"/>
          </a:xfrm>
          <a:prstGeom prst="rect">
            <a:avLst/>
          </a:prstGeom>
          <a:noFill/>
          <a:ln>
            <a:noFill/>
          </a:ln>
        </p:spPr>
      </p:pic>
      <p:sp>
        <p:nvSpPr>
          <p:cNvPr id="93" name="Google Shape;93;p1"/>
          <p:cNvSpPr txBox="1"/>
          <p:nvPr/>
        </p:nvSpPr>
        <p:spPr>
          <a:xfrm>
            <a:off x="7632970" y="5596717"/>
            <a:ext cx="3657598"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ja-JP" sz="2400" u="none" cap="none" strike="noStrike">
                <a:solidFill>
                  <a:srgbClr val="548135"/>
                </a:solidFill>
                <a:latin typeface="Arial"/>
                <a:ea typeface="Arial"/>
                <a:cs typeface="Arial"/>
                <a:sym typeface="Arial"/>
              </a:rPr>
              <a:t>2023/10/23</a:t>
            </a:r>
            <a:endParaRPr/>
          </a:p>
          <a:p>
            <a:pPr indent="0" lvl="0" marL="0" marR="0" rtl="0" algn="ctr">
              <a:spcBef>
                <a:spcPts val="1200"/>
              </a:spcBef>
              <a:spcAft>
                <a:spcPts val="0"/>
              </a:spcAft>
              <a:buNone/>
            </a:pPr>
            <a:r>
              <a:rPr b="1" i="0" lang="ja-JP" sz="2400" u="none" cap="none" strike="noStrike">
                <a:solidFill>
                  <a:srgbClr val="548135"/>
                </a:solidFill>
                <a:latin typeface="Arial"/>
                <a:ea typeface="Arial"/>
                <a:cs typeface="Arial"/>
                <a:sym typeface="Arial"/>
              </a:rPr>
              <a:t>博士課程1年　東一織</a:t>
            </a:r>
            <a:endParaRPr b="1" i="0" sz="2400" u="none" cap="none" strike="noStrike">
              <a:solidFill>
                <a:srgbClr val="548135"/>
              </a:solidFill>
              <a:latin typeface="Arial"/>
              <a:ea typeface="Arial"/>
              <a:cs typeface="Arial"/>
              <a:sym typeface="Arial"/>
            </a:endParaRPr>
          </a:p>
        </p:txBody>
      </p:sp>
      <p:sp>
        <p:nvSpPr>
          <p:cNvPr id="94" name="Google Shape;94;p1"/>
          <p:cNvSpPr txBox="1"/>
          <p:nvPr/>
        </p:nvSpPr>
        <p:spPr>
          <a:xfrm>
            <a:off x="0" y="245620"/>
            <a:ext cx="1219199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ja-JP" sz="4400" u="none" cap="none" strike="noStrike">
                <a:solidFill>
                  <a:srgbClr val="548135"/>
                </a:solidFill>
                <a:latin typeface="Arial"/>
                <a:ea typeface="Arial"/>
                <a:cs typeface="Arial"/>
                <a:sym typeface="Arial"/>
              </a:rPr>
              <a:t>発達中のヒト免疫系を臓器横断的にマッピングする</a:t>
            </a:r>
            <a:endParaRPr b="1" i="0" sz="4400" u="none" cap="none" strike="noStrike">
              <a:solidFill>
                <a:srgbClr val="548135"/>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0"/>
          <p:cNvSpPr/>
          <p:nvPr/>
        </p:nvSpPr>
        <p:spPr>
          <a:xfrm>
            <a:off x="4640094" y="4265547"/>
            <a:ext cx="7052551" cy="1338545"/>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10"/>
          <p:cNvSpPr/>
          <p:nvPr/>
        </p:nvSpPr>
        <p:spPr>
          <a:xfrm>
            <a:off x="326308" y="4259685"/>
            <a:ext cx="3982250" cy="1794864"/>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10"/>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286" name="Google Shape;286;p10"/>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本論文に関連するリンパ球についての一般論</a:t>
            </a:r>
            <a:endParaRPr/>
          </a:p>
        </p:txBody>
      </p:sp>
      <p:sp>
        <p:nvSpPr>
          <p:cNvPr id="287" name="Google Shape;287;p10"/>
          <p:cNvSpPr txBox="1"/>
          <p:nvPr/>
        </p:nvSpPr>
        <p:spPr>
          <a:xfrm>
            <a:off x="326307" y="4259684"/>
            <a:ext cx="3982250" cy="166301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262626"/>
              </a:buClr>
              <a:buSzPts val="1400"/>
              <a:buFont typeface="Calibri"/>
              <a:buAutoNum type="arabicPeriod"/>
            </a:pPr>
            <a:r>
              <a:rPr b="0" i="0" lang="ja-JP" sz="1400" u="none" cap="none" strike="noStrike">
                <a:solidFill>
                  <a:srgbClr val="262626"/>
                </a:solidFill>
                <a:latin typeface="Arial"/>
                <a:ea typeface="Arial"/>
                <a:cs typeface="Arial"/>
                <a:sym typeface="Arial"/>
              </a:rPr>
              <a:t>CD4</a:t>
            </a:r>
            <a:r>
              <a:rPr lang="ja-JP" sz="1400">
                <a:solidFill>
                  <a:srgbClr val="262626"/>
                </a:solidFill>
                <a:latin typeface="Arial"/>
                <a:ea typeface="Arial"/>
                <a:cs typeface="Arial"/>
                <a:sym typeface="Arial"/>
              </a:rPr>
              <a:t>-</a:t>
            </a:r>
            <a:r>
              <a:rPr b="0" i="0" lang="ja-JP" sz="1400" u="none" cap="none" strike="noStrike">
                <a:solidFill>
                  <a:srgbClr val="262626"/>
                </a:solidFill>
                <a:latin typeface="Arial"/>
                <a:ea typeface="Arial"/>
                <a:cs typeface="Arial"/>
                <a:sym typeface="Arial"/>
              </a:rPr>
              <a:t>CD8</a:t>
            </a:r>
            <a:r>
              <a:rPr lang="ja-JP" sz="1400">
                <a:solidFill>
                  <a:srgbClr val="262626"/>
                </a:solidFill>
                <a:latin typeface="Arial"/>
                <a:ea typeface="Arial"/>
                <a:cs typeface="Arial"/>
                <a:sym typeface="Arial"/>
              </a:rPr>
              <a:t>-の</a:t>
            </a:r>
            <a:r>
              <a:rPr b="1" i="0" lang="ja-JP" sz="1400" u="none" cap="none" strike="noStrike">
                <a:solidFill>
                  <a:srgbClr val="262626"/>
                </a:solidFill>
                <a:latin typeface="Arial"/>
                <a:ea typeface="Arial"/>
                <a:cs typeface="Arial"/>
                <a:sym typeface="Arial"/>
              </a:rPr>
              <a:t>DN</a:t>
            </a:r>
            <a:r>
              <a:rPr b="0" i="0" lang="ja-JP" sz="1400" u="none" cap="none" strike="noStrike">
                <a:solidFill>
                  <a:srgbClr val="262626"/>
                </a:solidFill>
                <a:latin typeface="Arial"/>
                <a:ea typeface="Arial"/>
                <a:cs typeface="Arial"/>
                <a:sym typeface="Arial"/>
              </a:rPr>
              <a:t>が前駆細胞として移入</a:t>
            </a:r>
            <a:endParaRPr b="0" i="0" sz="1400" u="none" cap="none" strike="noStrike">
              <a:solidFill>
                <a:srgbClr val="262626"/>
              </a:solidFill>
              <a:latin typeface="Arial"/>
              <a:ea typeface="Arial"/>
              <a:cs typeface="Arial"/>
              <a:sym typeface="Arial"/>
            </a:endParaRPr>
          </a:p>
          <a:p>
            <a:pPr indent="-342900" lvl="0" marL="342900" marR="0" rtl="0" algn="l">
              <a:lnSpc>
                <a:spcPct val="150000"/>
              </a:lnSpc>
              <a:spcBef>
                <a:spcPts val="0"/>
              </a:spcBef>
              <a:spcAft>
                <a:spcPts val="0"/>
              </a:spcAft>
              <a:buClr>
                <a:srgbClr val="262626"/>
              </a:buClr>
              <a:buSzPts val="1400"/>
              <a:buFont typeface="Calibri"/>
              <a:buAutoNum type="arabicPeriod"/>
            </a:pPr>
            <a:r>
              <a:rPr lang="ja-JP" sz="1400">
                <a:solidFill>
                  <a:srgbClr val="262626"/>
                </a:solidFill>
                <a:latin typeface="Arial"/>
                <a:ea typeface="Arial"/>
                <a:cs typeface="Arial"/>
                <a:sym typeface="Arial"/>
              </a:rPr>
              <a:t>CD4+CD8+の</a:t>
            </a:r>
            <a:r>
              <a:rPr b="1" i="0" lang="ja-JP" sz="1400" u="none" cap="none" strike="noStrike">
                <a:solidFill>
                  <a:srgbClr val="262626"/>
                </a:solidFill>
                <a:latin typeface="Arial"/>
                <a:ea typeface="Arial"/>
                <a:cs typeface="Arial"/>
                <a:sym typeface="Arial"/>
              </a:rPr>
              <a:t>DP</a:t>
            </a:r>
            <a:r>
              <a:rPr b="0" i="0" lang="ja-JP" sz="1400" u="none" cap="none" strike="noStrike">
                <a:solidFill>
                  <a:srgbClr val="262626"/>
                </a:solidFill>
                <a:latin typeface="Arial"/>
                <a:ea typeface="Arial"/>
                <a:cs typeface="Arial"/>
                <a:sym typeface="Arial"/>
              </a:rPr>
              <a:t>へと進む</a:t>
            </a:r>
            <a:endParaRPr b="0" i="0" sz="1400" u="none" cap="none" strike="noStrike">
              <a:solidFill>
                <a:srgbClr val="262626"/>
              </a:solidFill>
              <a:latin typeface="Arial"/>
              <a:ea typeface="Arial"/>
              <a:cs typeface="Arial"/>
              <a:sym typeface="Arial"/>
            </a:endParaRPr>
          </a:p>
          <a:p>
            <a:pPr indent="-342900" lvl="0" marL="342900" marR="0" rtl="0" algn="l">
              <a:lnSpc>
                <a:spcPct val="150000"/>
              </a:lnSpc>
              <a:spcBef>
                <a:spcPts val="0"/>
              </a:spcBef>
              <a:spcAft>
                <a:spcPts val="0"/>
              </a:spcAft>
              <a:buClr>
                <a:srgbClr val="262626"/>
              </a:buClr>
              <a:buSzPts val="1400"/>
              <a:buFont typeface="Calibri"/>
              <a:buAutoNum type="arabicPeriod"/>
            </a:pPr>
            <a:r>
              <a:rPr b="0" i="0" lang="ja-JP" sz="1400" u="none" cap="none" strike="noStrike">
                <a:solidFill>
                  <a:srgbClr val="262626"/>
                </a:solidFill>
                <a:latin typeface="Arial"/>
                <a:ea typeface="Arial"/>
                <a:cs typeface="Arial"/>
                <a:sym typeface="Arial"/>
              </a:rPr>
              <a:t>皮質上皮細胞(cTEC)によって正/負の選択</a:t>
            </a:r>
            <a:endParaRPr b="0" i="0" sz="1400" u="none" cap="none" strike="noStrike">
              <a:solidFill>
                <a:srgbClr val="262626"/>
              </a:solidFill>
              <a:latin typeface="Arial"/>
              <a:ea typeface="Arial"/>
              <a:cs typeface="Arial"/>
              <a:sym typeface="Arial"/>
            </a:endParaRPr>
          </a:p>
          <a:p>
            <a:pPr indent="-342900" lvl="0" marL="342900" marR="0" rtl="0" algn="l">
              <a:lnSpc>
                <a:spcPct val="150000"/>
              </a:lnSpc>
              <a:spcBef>
                <a:spcPts val="0"/>
              </a:spcBef>
              <a:spcAft>
                <a:spcPts val="0"/>
              </a:spcAft>
              <a:buClr>
                <a:srgbClr val="262626"/>
              </a:buClr>
              <a:buSzPts val="1400"/>
              <a:buFont typeface="Calibri"/>
              <a:buAutoNum type="arabicPeriod"/>
            </a:pPr>
            <a:r>
              <a:rPr b="0" i="0" lang="ja-JP" sz="1400" u="none" cap="none" strike="noStrike">
                <a:solidFill>
                  <a:srgbClr val="262626"/>
                </a:solidFill>
                <a:latin typeface="Arial"/>
                <a:ea typeface="Arial"/>
                <a:cs typeface="Arial"/>
                <a:sym typeface="Arial"/>
              </a:rPr>
              <a:t>髄質上皮と樹状細胞によって負の選択</a:t>
            </a:r>
            <a:endParaRPr b="0" i="0" sz="1400" u="none" cap="none" strike="noStrike">
              <a:solidFill>
                <a:srgbClr val="262626"/>
              </a:solidFill>
              <a:latin typeface="Arial"/>
              <a:ea typeface="Arial"/>
              <a:cs typeface="Arial"/>
              <a:sym typeface="Arial"/>
            </a:endParaRPr>
          </a:p>
          <a:p>
            <a:pPr indent="-342900" lvl="0" marL="342900" marR="0" rtl="0" algn="l">
              <a:lnSpc>
                <a:spcPct val="150000"/>
              </a:lnSpc>
              <a:spcBef>
                <a:spcPts val="0"/>
              </a:spcBef>
              <a:spcAft>
                <a:spcPts val="0"/>
              </a:spcAft>
              <a:buClr>
                <a:srgbClr val="262626"/>
              </a:buClr>
              <a:buSzPts val="1400"/>
              <a:buFont typeface="Calibri"/>
              <a:buAutoNum type="arabicPeriod"/>
            </a:pPr>
            <a:r>
              <a:rPr b="0" i="0" lang="ja-JP" sz="1400" u="none" cap="none" strike="noStrike">
                <a:solidFill>
                  <a:srgbClr val="262626"/>
                </a:solidFill>
                <a:latin typeface="Arial"/>
                <a:ea typeface="Arial"/>
                <a:cs typeface="Arial"/>
                <a:sym typeface="Arial"/>
              </a:rPr>
              <a:t>CD4とCD8</a:t>
            </a:r>
            <a:r>
              <a:rPr lang="ja-JP" sz="1400">
                <a:solidFill>
                  <a:srgbClr val="262626"/>
                </a:solidFill>
                <a:latin typeface="Arial"/>
                <a:ea typeface="Arial"/>
                <a:cs typeface="Arial"/>
                <a:sym typeface="Arial"/>
              </a:rPr>
              <a:t>のどちらかしか発現しない</a:t>
            </a:r>
            <a:r>
              <a:rPr b="1" lang="ja-JP" sz="1400">
                <a:solidFill>
                  <a:srgbClr val="262626"/>
                </a:solidFill>
                <a:latin typeface="Arial"/>
                <a:ea typeface="Arial"/>
                <a:cs typeface="Arial"/>
                <a:sym typeface="Arial"/>
              </a:rPr>
              <a:t>SP</a:t>
            </a:r>
            <a:r>
              <a:rPr lang="ja-JP" sz="1400">
                <a:solidFill>
                  <a:srgbClr val="262626"/>
                </a:solidFill>
                <a:latin typeface="Arial"/>
                <a:ea typeface="Arial"/>
                <a:cs typeface="Arial"/>
                <a:sym typeface="Arial"/>
              </a:rPr>
              <a:t>へと成熟</a:t>
            </a:r>
            <a:endParaRPr b="0" i="0" sz="1400" u="none" cap="none" strike="noStrike">
              <a:solidFill>
                <a:srgbClr val="262626"/>
              </a:solidFill>
              <a:latin typeface="Arial"/>
              <a:ea typeface="Arial"/>
              <a:cs typeface="Arial"/>
              <a:sym typeface="Arial"/>
            </a:endParaRPr>
          </a:p>
        </p:txBody>
      </p:sp>
      <p:sp>
        <p:nvSpPr>
          <p:cNvPr id="288" name="Google Shape;288;p10"/>
          <p:cNvSpPr txBox="1"/>
          <p:nvPr/>
        </p:nvSpPr>
        <p:spPr>
          <a:xfrm>
            <a:off x="307649" y="632298"/>
            <a:ext cx="34676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胸腺内T細胞の分化</a:t>
            </a:r>
            <a:endParaRPr b="1" sz="1600">
              <a:solidFill>
                <a:srgbClr val="262626"/>
              </a:solidFill>
              <a:latin typeface="Arial"/>
              <a:ea typeface="Arial"/>
              <a:cs typeface="Arial"/>
              <a:sym typeface="Arial"/>
            </a:endParaRPr>
          </a:p>
        </p:txBody>
      </p:sp>
      <p:grpSp>
        <p:nvGrpSpPr>
          <p:cNvPr id="289" name="Google Shape;289;p10"/>
          <p:cNvGrpSpPr/>
          <p:nvPr/>
        </p:nvGrpSpPr>
        <p:grpSpPr>
          <a:xfrm>
            <a:off x="456462" y="1030914"/>
            <a:ext cx="3563960" cy="3025318"/>
            <a:chOff x="307648" y="997379"/>
            <a:chExt cx="3563960" cy="3025318"/>
          </a:xfrm>
        </p:grpSpPr>
        <p:pic>
          <p:nvPicPr>
            <p:cNvPr id="290" name="Google Shape;290;p10"/>
            <p:cNvPicPr preferRelativeResize="0"/>
            <p:nvPr/>
          </p:nvPicPr>
          <p:blipFill rotWithShape="1">
            <a:blip r:embed="rId3">
              <a:alphaModFix/>
            </a:blip>
            <a:srcRect b="0" l="0" r="0" t="0"/>
            <a:stretch/>
          </p:blipFill>
          <p:spPr>
            <a:xfrm>
              <a:off x="307648" y="997379"/>
              <a:ext cx="3467698" cy="3025318"/>
            </a:xfrm>
            <a:prstGeom prst="rect">
              <a:avLst/>
            </a:prstGeom>
            <a:noFill/>
            <a:ln>
              <a:noFill/>
            </a:ln>
          </p:spPr>
        </p:pic>
        <p:cxnSp>
          <p:nvCxnSpPr>
            <p:cNvPr id="291" name="Google Shape;291;p10"/>
            <p:cNvCxnSpPr/>
            <p:nvPr/>
          </p:nvCxnSpPr>
          <p:spPr>
            <a:xfrm>
              <a:off x="1284051" y="2412460"/>
              <a:ext cx="2587557" cy="0"/>
            </a:xfrm>
            <a:prstGeom prst="straightConnector1">
              <a:avLst/>
            </a:prstGeom>
            <a:noFill/>
            <a:ln cap="flat" cmpd="sng" w="44450">
              <a:solidFill>
                <a:srgbClr val="CC0066"/>
              </a:solidFill>
              <a:prstDash val="dash"/>
              <a:miter lim="800000"/>
              <a:headEnd len="sm" w="sm" type="none"/>
              <a:tailEnd len="sm" w="sm" type="none"/>
            </a:ln>
          </p:spPr>
        </p:cxnSp>
        <p:sp>
          <p:nvSpPr>
            <p:cNvPr id="292" name="Google Shape;292;p10"/>
            <p:cNvSpPr txBox="1"/>
            <p:nvPr/>
          </p:nvSpPr>
          <p:spPr>
            <a:xfrm>
              <a:off x="1439695" y="1624166"/>
              <a:ext cx="72957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highlight>
                    <a:srgbClr val="FFFF00"/>
                  </a:highlight>
                  <a:latin typeface="Arial"/>
                  <a:ea typeface="Arial"/>
                  <a:cs typeface="Arial"/>
                  <a:sym typeface="Arial"/>
                </a:rPr>
                <a:t>①DN</a:t>
              </a:r>
              <a:endParaRPr b="1" sz="1400">
                <a:solidFill>
                  <a:schemeClr val="dk1"/>
                </a:solidFill>
                <a:highlight>
                  <a:srgbClr val="FFFF00"/>
                </a:highlight>
                <a:latin typeface="Arial"/>
                <a:ea typeface="Arial"/>
                <a:cs typeface="Arial"/>
                <a:sym typeface="Arial"/>
              </a:endParaRPr>
            </a:p>
          </p:txBody>
        </p:sp>
        <p:sp>
          <p:nvSpPr>
            <p:cNvPr id="293" name="Google Shape;293;p10"/>
            <p:cNvSpPr txBox="1"/>
            <p:nvPr/>
          </p:nvSpPr>
          <p:spPr>
            <a:xfrm>
              <a:off x="2829586" y="1819508"/>
              <a:ext cx="72957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highlight>
                    <a:srgbClr val="FFFF00"/>
                  </a:highlight>
                  <a:latin typeface="Arial"/>
                  <a:ea typeface="Arial"/>
                  <a:cs typeface="Arial"/>
                  <a:sym typeface="Arial"/>
                </a:rPr>
                <a:t>②DP</a:t>
              </a:r>
              <a:endParaRPr b="1" sz="1400">
                <a:solidFill>
                  <a:schemeClr val="dk1"/>
                </a:solidFill>
                <a:highlight>
                  <a:srgbClr val="FFFF00"/>
                </a:highlight>
                <a:latin typeface="Arial"/>
                <a:ea typeface="Arial"/>
                <a:cs typeface="Arial"/>
                <a:sym typeface="Arial"/>
              </a:endParaRPr>
            </a:p>
          </p:txBody>
        </p:sp>
        <p:sp>
          <p:nvSpPr>
            <p:cNvPr id="294" name="Google Shape;294;p10"/>
            <p:cNvSpPr txBox="1"/>
            <p:nvPr/>
          </p:nvSpPr>
          <p:spPr>
            <a:xfrm>
              <a:off x="3045772" y="2688915"/>
              <a:ext cx="72957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highlight>
                    <a:srgbClr val="FFFF00"/>
                  </a:highlight>
                  <a:latin typeface="Arial"/>
                  <a:ea typeface="Arial"/>
                  <a:cs typeface="Arial"/>
                  <a:sym typeface="Arial"/>
                </a:rPr>
                <a:t>③SP</a:t>
              </a:r>
              <a:endParaRPr b="1" sz="1400">
                <a:solidFill>
                  <a:schemeClr val="dk1"/>
                </a:solidFill>
                <a:highlight>
                  <a:srgbClr val="FFFF00"/>
                </a:highlight>
                <a:latin typeface="Arial"/>
                <a:ea typeface="Arial"/>
                <a:cs typeface="Arial"/>
                <a:sym typeface="Arial"/>
              </a:endParaRPr>
            </a:p>
          </p:txBody>
        </p:sp>
      </p:grpSp>
      <p:sp>
        <p:nvSpPr>
          <p:cNvPr id="295" name="Google Shape;295;p10"/>
          <p:cNvSpPr/>
          <p:nvPr/>
        </p:nvSpPr>
        <p:spPr>
          <a:xfrm>
            <a:off x="380745" y="6138057"/>
            <a:ext cx="441382" cy="391762"/>
          </a:xfrm>
          <a:prstGeom prst="rightArrow">
            <a:avLst>
              <a:gd fmla="val 50000" name="adj1"/>
              <a:gd fmla="val 50000" name="adj2"/>
            </a:avLst>
          </a:prstGeom>
          <a:solidFill>
            <a:srgbClr val="C0000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10"/>
          <p:cNvSpPr txBox="1"/>
          <p:nvPr/>
        </p:nvSpPr>
        <p:spPr>
          <a:xfrm>
            <a:off x="913074" y="6183377"/>
            <a:ext cx="337892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自然免疫型T細胞の分化の機序は？</a:t>
            </a:r>
            <a:endParaRPr/>
          </a:p>
        </p:txBody>
      </p:sp>
      <p:sp>
        <p:nvSpPr>
          <p:cNvPr id="297" name="Google Shape;297;p10"/>
          <p:cNvSpPr txBox="1"/>
          <p:nvPr/>
        </p:nvSpPr>
        <p:spPr>
          <a:xfrm>
            <a:off x="4399801" y="629135"/>
            <a:ext cx="50054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T細胞/B細胞受容体（TCR/BCR）</a:t>
            </a:r>
            <a:endParaRPr b="1" sz="1600">
              <a:solidFill>
                <a:srgbClr val="262626"/>
              </a:solidFill>
              <a:latin typeface="Arial"/>
              <a:ea typeface="Arial"/>
              <a:cs typeface="Arial"/>
              <a:sym typeface="Arial"/>
            </a:endParaRPr>
          </a:p>
        </p:txBody>
      </p:sp>
      <p:pic>
        <p:nvPicPr>
          <p:cNvPr id="298" name="Google Shape;298;p10"/>
          <p:cNvPicPr preferRelativeResize="0"/>
          <p:nvPr/>
        </p:nvPicPr>
        <p:blipFill rotWithShape="1">
          <a:blip r:embed="rId4">
            <a:alphaModFix/>
          </a:blip>
          <a:srcRect b="0" l="0" r="0" t="0"/>
          <a:stretch/>
        </p:blipFill>
        <p:spPr>
          <a:xfrm>
            <a:off x="6758546" y="967689"/>
            <a:ext cx="4241410" cy="3111275"/>
          </a:xfrm>
          <a:prstGeom prst="rect">
            <a:avLst/>
          </a:prstGeom>
          <a:noFill/>
          <a:ln>
            <a:noFill/>
          </a:ln>
        </p:spPr>
      </p:pic>
      <p:pic>
        <p:nvPicPr>
          <p:cNvPr id="299" name="Google Shape;299;p10"/>
          <p:cNvPicPr preferRelativeResize="0"/>
          <p:nvPr/>
        </p:nvPicPr>
        <p:blipFill rotWithShape="1">
          <a:blip r:embed="rId5">
            <a:alphaModFix/>
          </a:blip>
          <a:srcRect b="0" l="0" r="0" t="0"/>
          <a:stretch/>
        </p:blipFill>
        <p:spPr>
          <a:xfrm>
            <a:off x="4560346" y="1002319"/>
            <a:ext cx="1824658" cy="3082508"/>
          </a:xfrm>
          <a:prstGeom prst="rect">
            <a:avLst/>
          </a:prstGeom>
          <a:noFill/>
          <a:ln>
            <a:noFill/>
          </a:ln>
        </p:spPr>
      </p:pic>
      <p:sp>
        <p:nvSpPr>
          <p:cNvPr id="300" name="Google Shape;300;p10"/>
          <p:cNvSpPr txBox="1"/>
          <p:nvPr/>
        </p:nvSpPr>
        <p:spPr>
          <a:xfrm>
            <a:off x="4742784" y="4350043"/>
            <a:ext cx="6949863" cy="11695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400"/>
              <a:buFont typeface="Arial"/>
              <a:buChar char="•"/>
            </a:pPr>
            <a:r>
              <a:rPr lang="ja-JP" sz="1400">
                <a:solidFill>
                  <a:srgbClr val="262626"/>
                </a:solidFill>
                <a:latin typeface="Arial"/>
                <a:ea typeface="Arial"/>
                <a:cs typeface="Arial"/>
                <a:sym typeface="Arial"/>
              </a:rPr>
              <a:t>多様な抗原を認識できるように、遺伝子再構成や体細胞超突然変異などの機構で</a:t>
            </a:r>
            <a:r>
              <a:rPr b="1" lang="ja-JP" sz="1400">
                <a:solidFill>
                  <a:srgbClr val="262626"/>
                </a:solidFill>
                <a:latin typeface="Arial"/>
                <a:ea typeface="Arial"/>
                <a:cs typeface="Arial"/>
                <a:sym typeface="Arial"/>
              </a:rPr>
              <a:t>多様なTCRやBCRが創出</a:t>
            </a:r>
            <a:r>
              <a:rPr lang="ja-JP" sz="1400">
                <a:solidFill>
                  <a:srgbClr val="262626"/>
                </a:solidFill>
                <a:latin typeface="Arial"/>
                <a:ea typeface="Arial"/>
                <a:cs typeface="Arial"/>
                <a:sym typeface="Arial"/>
              </a:rPr>
              <a:t>される。染色体上の異なる遺伝子断片をランダムに連結することで膨大なパターンが生じる。塩基の挿入や欠損も伴い、多様性が増加。</a:t>
            </a:r>
            <a:endParaRPr sz="1400">
              <a:solidFill>
                <a:srgbClr val="262626"/>
              </a:solidFill>
              <a:latin typeface="Arial"/>
              <a:ea typeface="Arial"/>
              <a:cs typeface="Arial"/>
              <a:sym typeface="Arial"/>
            </a:endParaRPr>
          </a:p>
          <a:p>
            <a:pPr indent="-196850" lvl="0" marL="285750" marR="0" rtl="0" algn="l">
              <a:spcBef>
                <a:spcPts val="0"/>
              </a:spcBef>
              <a:spcAft>
                <a:spcPts val="0"/>
              </a:spcAft>
              <a:buClr>
                <a:schemeClr val="dk1"/>
              </a:buClr>
              <a:buSzPts val="1400"/>
              <a:buFont typeface="Arial"/>
              <a:buNone/>
            </a:pPr>
            <a:r>
              <a:t/>
            </a:r>
            <a:endParaRPr sz="14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400"/>
              <a:buFont typeface="Arial"/>
              <a:buChar char="•"/>
            </a:pPr>
            <a:r>
              <a:rPr b="1" lang="ja-JP" sz="1400">
                <a:solidFill>
                  <a:srgbClr val="262626"/>
                </a:solidFill>
                <a:latin typeface="Arial"/>
                <a:ea typeface="Arial"/>
                <a:cs typeface="Arial"/>
                <a:sym typeface="Arial"/>
              </a:rPr>
              <a:t>β鎖の再構成 </a:t>
            </a:r>
            <a:r>
              <a:rPr lang="ja-JP" sz="1400">
                <a:solidFill>
                  <a:srgbClr val="262626"/>
                </a:solidFill>
                <a:latin typeface="Arial"/>
                <a:ea typeface="Arial"/>
                <a:cs typeface="Arial"/>
                <a:sym typeface="Arial"/>
              </a:rPr>
              <a:t>→ DP → </a:t>
            </a:r>
            <a:r>
              <a:rPr b="1" lang="ja-JP" sz="1400">
                <a:solidFill>
                  <a:srgbClr val="262626"/>
                </a:solidFill>
                <a:latin typeface="Arial"/>
                <a:ea typeface="Arial"/>
                <a:cs typeface="Arial"/>
                <a:sym typeface="Arial"/>
              </a:rPr>
              <a:t>α鎖の再構成 </a:t>
            </a:r>
            <a:r>
              <a:rPr lang="ja-JP" sz="1400">
                <a:solidFill>
                  <a:srgbClr val="262626"/>
                </a:solidFill>
                <a:latin typeface="Arial"/>
                <a:ea typeface="Arial"/>
                <a:cs typeface="Arial"/>
                <a:sym typeface="Arial"/>
              </a:rPr>
              <a:t>→ αβ鎖 → 正/負の選択へ</a:t>
            </a:r>
            <a:endParaRPr sz="1400">
              <a:solidFill>
                <a:srgbClr val="262626"/>
              </a:solidFill>
              <a:latin typeface="Arial"/>
              <a:ea typeface="Arial"/>
              <a:cs typeface="Arial"/>
              <a:sym typeface="Arial"/>
            </a:endParaRPr>
          </a:p>
        </p:txBody>
      </p:sp>
      <p:sp>
        <p:nvSpPr>
          <p:cNvPr id="301" name="Google Shape;301;p10"/>
          <p:cNvSpPr/>
          <p:nvPr/>
        </p:nvSpPr>
        <p:spPr>
          <a:xfrm>
            <a:off x="4742784" y="6138057"/>
            <a:ext cx="441382" cy="391762"/>
          </a:xfrm>
          <a:prstGeom prst="rightArrow">
            <a:avLst>
              <a:gd fmla="val 50000" name="adj1"/>
              <a:gd fmla="val 50000" name="adj2"/>
            </a:avLst>
          </a:prstGeom>
          <a:solidFill>
            <a:srgbClr val="C0000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10"/>
          <p:cNvSpPr txBox="1"/>
          <p:nvPr/>
        </p:nvSpPr>
        <p:spPr>
          <a:xfrm>
            <a:off x="5275112" y="6183377"/>
            <a:ext cx="61489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仮定的B1細胞のBCR遺伝子は通常のB細胞と類似しているか？</a:t>
            </a:r>
            <a:endParaRPr/>
          </a:p>
        </p:txBody>
      </p:sp>
      <p:sp>
        <p:nvSpPr>
          <p:cNvPr id="303" name="Google Shape;303;p10"/>
          <p:cNvSpPr txBox="1"/>
          <p:nvPr/>
        </p:nvSpPr>
        <p:spPr>
          <a:xfrm>
            <a:off x="9516687" y="3560478"/>
            <a:ext cx="31845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rgbClr val="262626"/>
                </a:solidFill>
                <a:highlight>
                  <a:srgbClr val="FFFF00"/>
                </a:highlight>
                <a:latin typeface="Arial"/>
                <a:ea typeface="Arial"/>
                <a:cs typeface="Arial"/>
                <a:sym typeface="Arial"/>
              </a:rPr>
              <a:t>γδについても触れる</a:t>
            </a:r>
            <a:endParaRPr b="1" sz="1400">
              <a:solidFill>
                <a:srgbClr val="262626"/>
              </a:solidFill>
              <a:highlight>
                <a:srgbClr val="FFFF00"/>
              </a:highlight>
              <a:latin typeface="Arial"/>
              <a:ea typeface="Arial"/>
              <a:cs typeface="Arial"/>
              <a:sym typeface="Arial"/>
            </a:endParaRPr>
          </a:p>
        </p:txBody>
      </p:sp>
      <p:sp>
        <p:nvSpPr>
          <p:cNvPr id="304" name="Google Shape;304;p10"/>
          <p:cNvSpPr txBox="1"/>
          <p:nvPr/>
        </p:nvSpPr>
        <p:spPr>
          <a:xfrm>
            <a:off x="1260557" y="4007748"/>
            <a:ext cx="304800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京都大学　河本宏研究室ホームページより抜粋</a:t>
            </a:r>
            <a:endParaRPr sz="1100">
              <a:solidFill>
                <a:srgbClr val="26262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1"/>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310" name="Google Shape;310;p11"/>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論文概要</a:t>
            </a:r>
            <a:endParaRPr/>
          </a:p>
        </p:txBody>
      </p:sp>
      <p:sp>
        <p:nvSpPr>
          <p:cNvPr id="311" name="Google Shape;311;p11"/>
          <p:cNvSpPr txBox="1"/>
          <p:nvPr/>
        </p:nvSpPr>
        <p:spPr>
          <a:xfrm>
            <a:off x="267627" y="654504"/>
            <a:ext cx="81403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2400" u="sng">
                <a:solidFill>
                  <a:srgbClr val="262626"/>
                </a:solidFill>
                <a:latin typeface="Arial"/>
                <a:ea typeface="Arial"/>
                <a:cs typeface="Arial"/>
                <a:sym typeface="Arial"/>
              </a:rPr>
              <a:t>課題</a:t>
            </a:r>
            <a:endParaRPr/>
          </a:p>
        </p:txBody>
      </p:sp>
      <p:sp>
        <p:nvSpPr>
          <p:cNvPr id="312" name="Google Shape;312;p11"/>
          <p:cNvSpPr txBox="1"/>
          <p:nvPr/>
        </p:nvSpPr>
        <p:spPr>
          <a:xfrm>
            <a:off x="267624" y="1903159"/>
            <a:ext cx="81403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2400" u="sng">
                <a:solidFill>
                  <a:srgbClr val="262626"/>
                </a:solidFill>
                <a:latin typeface="Arial"/>
                <a:ea typeface="Arial"/>
                <a:cs typeface="Arial"/>
                <a:sym typeface="Arial"/>
              </a:rPr>
              <a:t>目的</a:t>
            </a:r>
            <a:endParaRPr/>
          </a:p>
        </p:txBody>
      </p:sp>
      <p:sp>
        <p:nvSpPr>
          <p:cNvPr id="313" name="Google Shape;313;p11"/>
          <p:cNvSpPr txBox="1"/>
          <p:nvPr/>
        </p:nvSpPr>
        <p:spPr>
          <a:xfrm>
            <a:off x="267624" y="2904287"/>
            <a:ext cx="81403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2400" u="sng">
                <a:solidFill>
                  <a:srgbClr val="262626"/>
                </a:solidFill>
                <a:latin typeface="Arial"/>
                <a:ea typeface="Arial"/>
                <a:cs typeface="Arial"/>
                <a:sym typeface="Arial"/>
              </a:rPr>
              <a:t>主張</a:t>
            </a:r>
            <a:endParaRPr/>
          </a:p>
        </p:txBody>
      </p:sp>
      <p:sp>
        <p:nvSpPr>
          <p:cNvPr id="314" name="Google Shape;314;p11"/>
          <p:cNvSpPr txBox="1"/>
          <p:nvPr/>
        </p:nvSpPr>
        <p:spPr>
          <a:xfrm>
            <a:off x="267624" y="4533810"/>
            <a:ext cx="155165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2400" u="sng">
                <a:solidFill>
                  <a:srgbClr val="262626"/>
                </a:solidFill>
                <a:latin typeface="Arial"/>
                <a:ea typeface="Arial"/>
                <a:cs typeface="Arial"/>
                <a:sym typeface="Arial"/>
              </a:rPr>
              <a:t>新規性</a:t>
            </a:r>
            <a:endParaRPr/>
          </a:p>
        </p:txBody>
      </p:sp>
      <p:sp>
        <p:nvSpPr>
          <p:cNvPr id="315" name="Google Shape;315;p11"/>
          <p:cNvSpPr txBox="1"/>
          <p:nvPr/>
        </p:nvSpPr>
        <p:spPr>
          <a:xfrm>
            <a:off x="276749" y="1088635"/>
            <a:ext cx="11638500" cy="646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Noto Sans Symbols"/>
              <a:buChar char="✔"/>
            </a:pPr>
            <a:r>
              <a:rPr lang="ja-JP" sz="1800">
                <a:solidFill>
                  <a:srgbClr val="262626"/>
                </a:solidFill>
                <a:latin typeface="Arial"/>
                <a:ea typeface="Arial"/>
                <a:cs typeface="Arial"/>
                <a:sym typeface="Arial"/>
              </a:rPr>
              <a:t>主要な造血部位からの免疫細胞の発生について、これまでの研究は単一もしくは少数の組織に着目したものであり、</a:t>
            </a:r>
            <a:r>
              <a:rPr b="1" lang="ja-JP" sz="1800">
                <a:solidFill>
                  <a:schemeClr val="accent1"/>
                </a:solidFill>
                <a:latin typeface="Arial"/>
                <a:ea typeface="Arial"/>
                <a:cs typeface="Arial"/>
                <a:sym typeface="Arial"/>
              </a:rPr>
              <a:t>発生途上の免疫系を組織全体に分散されたネットワークとして説明するには限界があった</a:t>
            </a:r>
            <a:r>
              <a:rPr lang="ja-JP" sz="1800">
                <a:solidFill>
                  <a:srgbClr val="262626"/>
                </a:solidFill>
                <a:latin typeface="Arial"/>
                <a:ea typeface="Arial"/>
                <a:cs typeface="Arial"/>
                <a:sym typeface="Arial"/>
              </a:rPr>
              <a:t>。</a:t>
            </a:r>
            <a:endParaRPr sz="1800">
              <a:solidFill>
                <a:srgbClr val="2E75B5"/>
              </a:solidFill>
              <a:latin typeface="Arial"/>
              <a:ea typeface="Arial"/>
              <a:cs typeface="Arial"/>
              <a:sym typeface="Arial"/>
            </a:endParaRPr>
          </a:p>
        </p:txBody>
      </p:sp>
      <p:sp>
        <p:nvSpPr>
          <p:cNvPr id="316" name="Google Shape;316;p11"/>
          <p:cNvSpPr txBox="1"/>
          <p:nvPr/>
        </p:nvSpPr>
        <p:spPr>
          <a:xfrm>
            <a:off x="267624" y="2367720"/>
            <a:ext cx="582837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Noto Sans Symbols"/>
              <a:buChar char="✔"/>
            </a:pPr>
            <a:r>
              <a:rPr lang="ja-JP" sz="1800">
                <a:solidFill>
                  <a:srgbClr val="262626"/>
                </a:solidFill>
                <a:latin typeface="Arial"/>
                <a:ea typeface="Arial"/>
                <a:cs typeface="Arial"/>
                <a:sym typeface="Arial"/>
              </a:rPr>
              <a:t>ヒト免疫系の全体的（システムワイド）な理解</a:t>
            </a:r>
            <a:endParaRPr sz="1800">
              <a:solidFill>
                <a:srgbClr val="262626"/>
              </a:solidFill>
              <a:latin typeface="Arial"/>
              <a:ea typeface="Arial"/>
              <a:cs typeface="Arial"/>
              <a:sym typeface="Arial"/>
            </a:endParaRPr>
          </a:p>
        </p:txBody>
      </p:sp>
      <p:sp>
        <p:nvSpPr>
          <p:cNvPr id="317" name="Google Shape;317;p11"/>
          <p:cNvSpPr txBox="1"/>
          <p:nvPr/>
        </p:nvSpPr>
        <p:spPr>
          <a:xfrm>
            <a:off x="267624" y="3365952"/>
            <a:ext cx="11543376" cy="100373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Noto Sans Symbols"/>
              <a:buChar char="✔"/>
            </a:pPr>
            <a:r>
              <a:rPr lang="ja-JP" sz="1800">
                <a:solidFill>
                  <a:srgbClr val="262626"/>
                </a:solidFill>
                <a:latin typeface="Arial"/>
                <a:ea typeface="Arial"/>
                <a:cs typeface="Arial"/>
                <a:sym typeface="Arial"/>
              </a:rPr>
              <a:t>出生前の造血器官 (卵黄嚢、肝臓、骨髄)、リンパ系器官 (胸腺、脾臓、リンパ節)、および非リンパ系末梢器官（皮膚、腎臓、腸）の</a:t>
            </a:r>
            <a:r>
              <a:rPr b="1" lang="ja-JP" sz="1800">
                <a:solidFill>
                  <a:schemeClr val="accent2"/>
                </a:solidFill>
                <a:latin typeface="Arial"/>
                <a:ea typeface="Arial"/>
                <a:cs typeface="Arial"/>
                <a:sym typeface="Arial"/>
              </a:rPr>
              <a:t>複数組織</a:t>
            </a:r>
            <a:r>
              <a:rPr lang="ja-JP" sz="1800">
                <a:solidFill>
                  <a:srgbClr val="262626"/>
                </a:solidFill>
                <a:latin typeface="Arial"/>
                <a:ea typeface="Arial"/>
                <a:cs typeface="Arial"/>
                <a:sym typeface="Arial"/>
              </a:rPr>
              <a:t>について、発生中のヒト免疫細胞のシングルセルおよび</a:t>
            </a:r>
            <a:r>
              <a:rPr b="1" lang="ja-JP" sz="1800">
                <a:solidFill>
                  <a:schemeClr val="accent2"/>
                </a:solidFill>
                <a:latin typeface="Arial"/>
                <a:ea typeface="Arial"/>
                <a:cs typeface="Arial"/>
                <a:sym typeface="Arial"/>
              </a:rPr>
              <a:t>空間アトラス</a:t>
            </a:r>
            <a:r>
              <a:rPr lang="ja-JP" sz="1800">
                <a:solidFill>
                  <a:srgbClr val="262626"/>
                </a:solidFill>
                <a:latin typeface="Arial"/>
                <a:ea typeface="Arial"/>
                <a:cs typeface="Arial"/>
                <a:sym typeface="Arial"/>
              </a:rPr>
              <a:t>を提供。</a:t>
            </a:r>
            <a:endParaRPr sz="18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800"/>
              <a:buFont typeface="Noto Sans Symbols"/>
              <a:buChar char="✔"/>
            </a:pPr>
            <a:r>
              <a:rPr lang="ja-JP" sz="1800">
                <a:solidFill>
                  <a:srgbClr val="262626"/>
                </a:solidFill>
                <a:latin typeface="Arial"/>
                <a:ea typeface="Arial"/>
                <a:cs typeface="Arial"/>
                <a:sym typeface="Arial"/>
              </a:rPr>
              <a:t>既存データベースと統合解析し、</a:t>
            </a:r>
            <a:r>
              <a:rPr b="1" lang="ja-JP" sz="1800">
                <a:solidFill>
                  <a:schemeClr val="accent2"/>
                </a:solidFill>
                <a:latin typeface="Arial"/>
                <a:ea typeface="Arial"/>
                <a:cs typeface="Arial"/>
                <a:sym typeface="Arial"/>
              </a:rPr>
              <a:t>発達中の免疫系の一般的および組織特異的な特性を見出した</a:t>
            </a:r>
            <a:r>
              <a:rPr lang="ja-JP" sz="1800">
                <a:solidFill>
                  <a:srgbClr val="262626"/>
                </a:solidFill>
                <a:latin typeface="Arial"/>
                <a:ea typeface="Arial"/>
                <a:cs typeface="Arial"/>
                <a:sym typeface="Arial"/>
              </a:rPr>
              <a:t>。</a:t>
            </a:r>
            <a:endParaRPr sz="1800">
              <a:solidFill>
                <a:srgbClr val="262626"/>
              </a:solidFill>
              <a:latin typeface="Arial"/>
              <a:ea typeface="Arial"/>
              <a:cs typeface="Arial"/>
              <a:sym typeface="Arial"/>
            </a:endParaRPr>
          </a:p>
        </p:txBody>
      </p:sp>
      <p:sp>
        <p:nvSpPr>
          <p:cNvPr id="318" name="Google Shape;318;p11"/>
          <p:cNvSpPr txBox="1"/>
          <p:nvPr/>
        </p:nvSpPr>
        <p:spPr>
          <a:xfrm>
            <a:off x="267624" y="4951413"/>
            <a:ext cx="11543400" cy="1696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262626"/>
              </a:buClr>
              <a:buSzPts val="1800"/>
              <a:buFont typeface="Noto Sans Symbols"/>
              <a:buChar char="✔"/>
            </a:pPr>
            <a:r>
              <a:rPr lang="ja-JP" sz="1800">
                <a:solidFill>
                  <a:srgbClr val="262626"/>
                </a:solidFill>
                <a:latin typeface="Arial"/>
                <a:ea typeface="Arial"/>
                <a:cs typeface="Arial"/>
                <a:sym typeface="Arial"/>
              </a:rPr>
              <a:t>妊娠第2期からの骨髄系およびリンパ系系統は免疫エフェクター機能を獲得する</a:t>
            </a:r>
            <a:endParaRPr sz="18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800"/>
              <a:buFont typeface="Noto Sans Symbols"/>
              <a:buChar char="✔"/>
            </a:pPr>
            <a:r>
              <a:rPr lang="ja-JP" sz="1800">
                <a:solidFill>
                  <a:srgbClr val="262626"/>
                </a:solidFill>
                <a:latin typeface="Arial"/>
                <a:ea typeface="Arial"/>
                <a:cs typeface="Arial"/>
                <a:sym typeface="Arial"/>
              </a:rPr>
              <a:t>造血組織から末梢組織へ播種される前の単球および T 細胞の成熟を明らかにした</a:t>
            </a:r>
            <a:endParaRPr sz="18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800"/>
              <a:buFont typeface="Noto Sans Symbols"/>
              <a:buChar char="✔"/>
            </a:pPr>
            <a:r>
              <a:rPr lang="ja-JP" sz="1800">
                <a:solidFill>
                  <a:srgbClr val="262626"/>
                </a:solidFill>
                <a:latin typeface="Arial"/>
                <a:ea typeface="Arial"/>
                <a:cs typeface="Arial"/>
                <a:sym typeface="Arial"/>
              </a:rPr>
              <a:t>ヒトの出生前における全身の血液および免疫細胞の発達を明らかにした</a:t>
            </a:r>
            <a:endParaRPr sz="18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800"/>
              <a:buFont typeface="Noto Sans Symbols"/>
              <a:buChar char="✔"/>
            </a:pPr>
            <a:r>
              <a:rPr lang="ja-JP" sz="1800">
                <a:solidFill>
                  <a:srgbClr val="262626"/>
                </a:solidFill>
                <a:latin typeface="Arial"/>
                <a:ea typeface="Arial"/>
                <a:cs typeface="Arial"/>
                <a:sym typeface="Arial"/>
              </a:rPr>
              <a:t>ヒト出生前の仮定的B1細胞と自然免疫型T細胞の起源を同定</a:t>
            </a:r>
            <a:endParaRPr sz="1800">
              <a:solidFill>
                <a:srgbClr val="262626"/>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2"/>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324" name="Google Shape;324;p12"/>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論文構成</a:t>
            </a:r>
            <a:endParaRPr/>
          </a:p>
        </p:txBody>
      </p:sp>
      <p:sp>
        <p:nvSpPr>
          <p:cNvPr id="325" name="Google Shape;325;p12"/>
          <p:cNvSpPr/>
          <p:nvPr/>
        </p:nvSpPr>
        <p:spPr>
          <a:xfrm>
            <a:off x="311139" y="1015388"/>
            <a:ext cx="883744" cy="376763"/>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1</a:t>
            </a:r>
            <a:endParaRPr b="1" sz="1800">
              <a:solidFill>
                <a:schemeClr val="lt1"/>
              </a:solidFill>
              <a:latin typeface="Arial"/>
              <a:ea typeface="Arial"/>
              <a:cs typeface="Arial"/>
              <a:sym typeface="Arial"/>
            </a:endParaRPr>
          </a:p>
        </p:txBody>
      </p:sp>
      <p:sp>
        <p:nvSpPr>
          <p:cNvPr id="326" name="Google Shape;326;p12"/>
          <p:cNvSpPr/>
          <p:nvPr/>
        </p:nvSpPr>
        <p:spPr>
          <a:xfrm>
            <a:off x="307651" y="1949180"/>
            <a:ext cx="883745" cy="384011"/>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2</a:t>
            </a:r>
            <a:endParaRPr b="1" sz="1800">
              <a:solidFill>
                <a:schemeClr val="lt1"/>
              </a:solidFill>
              <a:latin typeface="Arial"/>
              <a:ea typeface="Arial"/>
              <a:cs typeface="Arial"/>
              <a:sym typeface="Arial"/>
            </a:endParaRPr>
          </a:p>
        </p:txBody>
      </p:sp>
      <p:sp>
        <p:nvSpPr>
          <p:cNvPr id="327" name="Google Shape;327;p12"/>
          <p:cNvSpPr/>
          <p:nvPr/>
        </p:nvSpPr>
        <p:spPr>
          <a:xfrm>
            <a:off x="307650" y="2886683"/>
            <a:ext cx="883745" cy="384011"/>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3</a:t>
            </a:r>
            <a:endParaRPr b="1" sz="1800">
              <a:solidFill>
                <a:schemeClr val="lt1"/>
              </a:solidFill>
              <a:latin typeface="Arial"/>
              <a:ea typeface="Arial"/>
              <a:cs typeface="Arial"/>
              <a:sym typeface="Arial"/>
            </a:endParaRPr>
          </a:p>
        </p:txBody>
      </p:sp>
      <p:sp>
        <p:nvSpPr>
          <p:cNvPr id="328" name="Google Shape;328;p12"/>
          <p:cNvSpPr/>
          <p:nvPr/>
        </p:nvSpPr>
        <p:spPr>
          <a:xfrm>
            <a:off x="307648" y="3824186"/>
            <a:ext cx="883745" cy="384011"/>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4</a:t>
            </a:r>
            <a:endParaRPr b="1" sz="1800">
              <a:solidFill>
                <a:schemeClr val="lt1"/>
              </a:solidFill>
              <a:latin typeface="Arial"/>
              <a:ea typeface="Arial"/>
              <a:cs typeface="Arial"/>
              <a:sym typeface="Arial"/>
            </a:endParaRPr>
          </a:p>
        </p:txBody>
      </p:sp>
      <p:sp>
        <p:nvSpPr>
          <p:cNvPr id="329" name="Google Shape;329;p12"/>
          <p:cNvSpPr txBox="1"/>
          <p:nvPr/>
        </p:nvSpPr>
        <p:spPr>
          <a:xfrm>
            <a:off x="1320305" y="1042433"/>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発達中のヒト免疫系の組織間細胞アトラスの提供（研究の外観）</a:t>
            </a:r>
            <a:endParaRPr/>
          </a:p>
        </p:txBody>
      </p:sp>
      <p:sp>
        <p:nvSpPr>
          <p:cNvPr id="330" name="Google Shape;330;p12"/>
          <p:cNvSpPr/>
          <p:nvPr/>
        </p:nvSpPr>
        <p:spPr>
          <a:xfrm>
            <a:off x="307649" y="4765226"/>
            <a:ext cx="883745" cy="384011"/>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5</a:t>
            </a:r>
            <a:endParaRPr b="1" sz="1800">
              <a:solidFill>
                <a:schemeClr val="lt1"/>
              </a:solidFill>
              <a:latin typeface="Arial"/>
              <a:ea typeface="Arial"/>
              <a:cs typeface="Arial"/>
              <a:sym typeface="Arial"/>
            </a:endParaRPr>
          </a:p>
        </p:txBody>
      </p:sp>
      <p:sp>
        <p:nvSpPr>
          <p:cNvPr id="331" name="Google Shape;331;p12"/>
          <p:cNvSpPr/>
          <p:nvPr/>
        </p:nvSpPr>
        <p:spPr>
          <a:xfrm>
            <a:off x="307648" y="5699192"/>
            <a:ext cx="883745" cy="384011"/>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6</a:t>
            </a:r>
            <a:endParaRPr b="1" sz="1800">
              <a:solidFill>
                <a:schemeClr val="lt1"/>
              </a:solidFill>
              <a:latin typeface="Arial"/>
              <a:ea typeface="Arial"/>
              <a:cs typeface="Arial"/>
              <a:sym typeface="Arial"/>
            </a:endParaRPr>
          </a:p>
        </p:txBody>
      </p:sp>
      <p:sp>
        <p:nvSpPr>
          <p:cNvPr id="332" name="Google Shape;332;p12"/>
          <p:cNvSpPr txBox="1"/>
          <p:nvPr/>
        </p:nvSpPr>
        <p:spPr>
          <a:xfrm>
            <a:off x="1320305" y="1963859"/>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時間と組織に渡る骨髄球の変化</a:t>
            </a:r>
            <a:endParaRPr/>
          </a:p>
        </p:txBody>
      </p:sp>
      <p:sp>
        <p:nvSpPr>
          <p:cNvPr id="333" name="Google Shape;333;p12"/>
          <p:cNvSpPr txBox="1"/>
          <p:nvPr/>
        </p:nvSpPr>
        <p:spPr>
          <a:xfrm>
            <a:off x="1320305" y="2901362"/>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時間と組織に渡るリンパ球の変化</a:t>
            </a:r>
            <a:endParaRPr/>
          </a:p>
        </p:txBody>
      </p:sp>
      <p:sp>
        <p:nvSpPr>
          <p:cNvPr id="334" name="Google Shape;334;p12"/>
          <p:cNvSpPr txBox="1"/>
          <p:nvPr/>
        </p:nvSpPr>
        <p:spPr>
          <a:xfrm>
            <a:off x="1320305" y="383152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システム全体の血液および免疫細胞の発達</a:t>
            </a:r>
            <a:endParaRPr/>
          </a:p>
        </p:txBody>
      </p:sp>
      <p:sp>
        <p:nvSpPr>
          <p:cNvPr id="335" name="Google Shape;335;p12"/>
          <p:cNvSpPr txBox="1"/>
          <p:nvPr/>
        </p:nvSpPr>
        <p:spPr>
          <a:xfrm>
            <a:off x="1320305" y="477256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出生前の仮定的B1細胞の特徴づけ</a:t>
            </a:r>
            <a:endParaRPr/>
          </a:p>
        </p:txBody>
      </p:sp>
      <p:sp>
        <p:nvSpPr>
          <p:cNvPr id="336" name="Google Shape;336;p12"/>
          <p:cNvSpPr txBox="1"/>
          <p:nvPr/>
        </p:nvSpPr>
        <p:spPr>
          <a:xfrm>
            <a:off x="1320304" y="5706531"/>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自然免疫型T細胞の詳細な特性評価</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3"/>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342" name="Google Shape;342;p13"/>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論文構成</a:t>
            </a:r>
            <a:endParaRPr/>
          </a:p>
        </p:txBody>
      </p:sp>
      <p:sp>
        <p:nvSpPr>
          <p:cNvPr id="343" name="Google Shape;343;p13"/>
          <p:cNvSpPr/>
          <p:nvPr/>
        </p:nvSpPr>
        <p:spPr>
          <a:xfrm>
            <a:off x="311139" y="1015388"/>
            <a:ext cx="883744" cy="376763"/>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1</a:t>
            </a:r>
            <a:endParaRPr b="1" sz="1800">
              <a:solidFill>
                <a:schemeClr val="lt1"/>
              </a:solidFill>
              <a:latin typeface="Arial"/>
              <a:ea typeface="Arial"/>
              <a:cs typeface="Arial"/>
              <a:sym typeface="Arial"/>
            </a:endParaRPr>
          </a:p>
        </p:txBody>
      </p:sp>
      <p:sp>
        <p:nvSpPr>
          <p:cNvPr id="344" name="Google Shape;344;p13"/>
          <p:cNvSpPr/>
          <p:nvPr/>
        </p:nvSpPr>
        <p:spPr>
          <a:xfrm>
            <a:off x="307651" y="1949180"/>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2</a:t>
            </a:r>
            <a:endParaRPr b="1" sz="1800">
              <a:solidFill>
                <a:schemeClr val="lt1"/>
              </a:solidFill>
              <a:latin typeface="Arial"/>
              <a:ea typeface="Arial"/>
              <a:cs typeface="Arial"/>
              <a:sym typeface="Arial"/>
            </a:endParaRPr>
          </a:p>
        </p:txBody>
      </p:sp>
      <p:sp>
        <p:nvSpPr>
          <p:cNvPr id="345" name="Google Shape;345;p13"/>
          <p:cNvSpPr/>
          <p:nvPr/>
        </p:nvSpPr>
        <p:spPr>
          <a:xfrm>
            <a:off x="307650" y="2886683"/>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3</a:t>
            </a:r>
            <a:endParaRPr b="1" sz="1800">
              <a:solidFill>
                <a:schemeClr val="lt1"/>
              </a:solidFill>
              <a:latin typeface="Arial"/>
              <a:ea typeface="Arial"/>
              <a:cs typeface="Arial"/>
              <a:sym typeface="Arial"/>
            </a:endParaRPr>
          </a:p>
        </p:txBody>
      </p:sp>
      <p:sp>
        <p:nvSpPr>
          <p:cNvPr id="346" name="Google Shape;346;p13"/>
          <p:cNvSpPr/>
          <p:nvPr/>
        </p:nvSpPr>
        <p:spPr>
          <a:xfrm>
            <a:off x="307648" y="3824186"/>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4</a:t>
            </a:r>
            <a:endParaRPr b="1" sz="1800">
              <a:solidFill>
                <a:schemeClr val="lt1"/>
              </a:solidFill>
              <a:latin typeface="Arial"/>
              <a:ea typeface="Arial"/>
              <a:cs typeface="Arial"/>
              <a:sym typeface="Arial"/>
            </a:endParaRPr>
          </a:p>
        </p:txBody>
      </p:sp>
      <p:sp>
        <p:nvSpPr>
          <p:cNvPr id="347" name="Google Shape;347;p13"/>
          <p:cNvSpPr txBox="1"/>
          <p:nvPr/>
        </p:nvSpPr>
        <p:spPr>
          <a:xfrm>
            <a:off x="1320305" y="1042433"/>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発達中のヒト免疫系の組織間細胞アトラスの提供（研究の外観）</a:t>
            </a:r>
            <a:endParaRPr/>
          </a:p>
        </p:txBody>
      </p:sp>
      <p:sp>
        <p:nvSpPr>
          <p:cNvPr id="348" name="Google Shape;348;p13"/>
          <p:cNvSpPr/>
          <p:nvPr/>
        </p:nvSpPr>
        <p:spPr>
          <a:xfrm>
            <a:off x="307649" y="4765226"/>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5</a:t>
            </a:r>
            <a:endParaRPr b="1" sz="1800">
              <a:solidFill>
                <a:schemeClr val="lt1"/>
              </a:solidFill>
              <a:latin typeface="Arial"/>
              <a:ea typeface="Arial"/>
              <a:cs typeface="Arial"/>
              <a:sym typeface="Arial"/>
            </a:endParaRPr>
          </a:p>
        </p:txBody>
      </p:sp>
      <p:sp>
        <p:nvSpPr>
          <p:cNvPr id="349" name="Google Shape;349;p13"/>
          <p:cNvSpPr/>
          <p:nvPr/>
        </p:nvSpPr>
        <p:spPr>
          <a:xfrm>
            <a:off x="307648" y="5699192"/>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6</a:t>
            </a:r>
            <a:endParaRPr b="1" sz="1800">
              <a:solidFill>
                <a:schemeClr val="lt1"/>
              </a:solidFill>
              <a:latin typeface="Arial"/>
              <a:ea typeface="Arial"/>
              <a:cs typeface="Arial"/>
              <a:sym typeface="Arial"/>
            </a:endParaRPr>
          </a:p>
        </p:txBody>
      </p:sp>
      <p:sp>
        <p:nvSpPr>
          <p:cNvPr id="350" name="Google Shape;350;p13"/>
          <p:cNvSpPr txBox="1"/>
          <p:nvPr/>
        </p:nvSpPr>
        <p:spPr>
          <a:xfrm>
            <a:off x="1320305" y="1963859"/>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時間と組織に渡る骨髄球の変化</a:t>
            </a:r>
            <a:endParaRPr/>
          </a:p>
        </p:txBody>
      </p:sp>
      <p:sp>
        <p:nvSpPr>
          <p:cNvPr id="351" name="Google Shape;351;p13"/>
          <p:cNvSpPr txBox="1"/>
          <p:nvPr/>
        </p:nvSpPr>
        <p:spPr>
          <a:xfrm>
            <a:off x="1320305" y="2901362"/>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時間と組織に渡るリンパ球の変化</a:t>
            </a:r>
            <a:endParaRPr/>
          </a:p>
        </p:txBody>
      </p:sp>
      <p:sp>
        <p:nvSpPr>
          <p:cNvPr id="352" name="Google Shape;352;p13"/>
          <p:cNvSpPr txBox="1"/>
          <p:nvPr/>
        </p:nvSpPr>
        <p:spPr>
          <a:xfrm>
            <a:off x="1320305" y="383152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システム全体の血液および免疫細胞の発達</a:t>
            </a:r>
            <a:endParaRPr/>
          </a:p>
        </p:txBody>
      </p:sp>
      <p:sp>
        <p:nvSpPr>
          <p:cNvPr id="353" name="Google Shape;353;p13"/>
          <p:cNvSpPr txBox="1"/>
          <p:nvPr/>
        </p:nvSpPr>
        <p:spPr>
          <a:xfrm>
            <a:off x="1320305" y="477256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出生前の仮定的B1細胞の特徴づけ</a:t>
            </a:r>
            <a:endParaRPr/>
          </a:p>
        </p:txBody>
      </p:sp>
      <p:sp>
        <p:nvSpPr>
          <p:cNvPr id="354" name="Google Shape;354;p13"/>
          <p:cNvSpPr txBox="1"/>
          <p:nvPr/>
        </p:nvSpPr>
        <p:spPr>
          <a:xfrm>
            <a:off x="1320304" y="5706531"/>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自然免疫型T細胞の詳細な特性評価</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4"/>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361" name="Google Shape;361;p14"/>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1A-C ｜　出生前組織シングルセルデータの取得と利活用</a:t>
            </a:r>
            <a:endParaRPr/>
          </a:p>
        </p:txBody>
      </p:sp>
      <p:pic>
        <p:nvPicPr>
          <p:cNvPr id="362" name="Google Shape;362;p14"/>
          <p:cNvPicPr preferRelativeResize="0"/>
          <p:nvPr/>
        </p:nvPicPr>
        <p:blipFill rotWithShape="1">
          <a:blip r:embed="rId3">
            <a:alphaModFix/>
          </a:blip>
          <a:srcRect b="40079" l="0" r="0" t="0"/>
          <a:stretch/>
        </p:blipFill>
        <p:spPr>
          <a:xfrm>
            <a:off x="88536" y="656044"/>
            <a:ext cx="6406858" cy="3441077"/>
          </a:xfrm>
          <a:prstGeom prst="rect">
            <a:avLst/>
          </a:prstGeom>
          <a:noFill/>
          <a:ln>
            <a:noFill/>
          </a:ln>
        </p:spPr>
      </p:pic>
      <p:sp>
        <p:nvSpPr>
          <p:cNvPr id="363" name="Google Shape;363;p14"/>
          <p:cNvSpPr/>
          <p:nvPr/>
        </p:nvSpPr>
        <p:spPr>
          <a:xfrm>
            <a:off x="88535" y="2271994"/>
            <a:ext cx="1283065" cy="875608"/>
          </a:xfrm>
          <a:prstGeom prst="wedgeRoundRectCallout">
            <a:avLst>
              <a:gd fmla="val -8104" name="adj1"/>
              <a:gd fmla="val -69304" name="adj2"/>
              <a:gd fmla="val 16667" name="adj3"/>
            </a:avLst>
          </a:prstGeom>
          <a:solidFill>
            <a:schemeClr val="lt1"/>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rgbClr val="262626"/>
              </a:buClr>
              <a:buSzPts val="1400"/>
              <a:buFont typeface="Arial"/>
              <a:buChar char="•"/>
            </a:pPr>
            <a:r>
              <a:rPr b="1" lang="ja-JP" sz="1400">
                <a:solidFill>
                  <a:srgbClr val="262626"/>
                </a:solidFill>
                <a:latin typeface="Arial"/>
                <a:ea typeface="Arial"/>
                <a:cs typeface="Arial"/>
                <a:sym typeface="Arial"/>
              </a:rPr>
              <a:t>卵黄嚢</a:t>
            </a:r>
            <a:endParaRPr b="1" sz="14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400"/>
              <a:buFont typeface="Arial"/>
              <a:buChar char="•"/>
            </a:pPr>
            <a:r>
              <a:rPr b="1" lang="ja-JP" sz="1400">
                <a:solidFill>
                  <a:srgbClr val="262626"/>
                </a:solidFill>
                <a:latin typeface="Arial"/>
                <a:ea typeface="Arial"/>
                <a:cs typeface="Arial"/>
                <a:sym typeface="Arial"/>
              </a:rPr>
              <a:t>脾臓</a:t>
            </a:r>
            <a:endParaRPr b="1" sz="14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400"/>
              <a:buFont typeface="Arial"/>
              <a:buChar char="•"/>
            </a:pPr>
            <a:r>
              <a:rPr b="1" lang="ja-JP" sz="1400">
                <a:solidFill>
                  <a:srgbClr val="262626"/>
                </a:solidFill>
                <a:latin typeface="Arial"/>
                <a:ea typeface="Arial"/>
                <a:cs typeface="Arial"/>
                <a:sym typeface="Arial"/>
              </a:rPr>
              <a:t>皮膚</a:t>
            </a:r>
            <a:endParaRPr b="1" sz="1400">
              <a:solidFill>
                <a:srgbClr val="262626"/>
              </a:solidFill>
              <a:latin typeface="Arial"/>
              <a:ea typeface="Arial"/>
              <a:cs typeface="Arial"/>
              <a:sym typeface="Arial"/>
            </a:endParaRPr>
          </a:p>
          <a:p>
            <a:pPr indent="0" lvl="0" marL="0" marR="0" rtl="0" algn="l">
              <a:spcBef>
                <a:spcPts val="0"/>
              </a:spcBef>
              <a:spcAft>
                <a:spcPts val="0"/>
              </a:spcAft>
              <a:buNone/>
            </a:pPr>
            <a:r>
              <a:rPr lang="ja-JP" sz="1100">
                <a:solidFill>
                  <a:srgbClr val="262626"/>
                </a:solidFill>
                <a:latin typeface="Arial"/>
                <a:ea typeface="Arial"/>
                <a:cs typeface="Arial"/>
                <a:sym typeface="Arial"/>
              </a:rPr>
              <a:t>※中絶胎児</a:t>
            </a:r>
            <a:endParaRPr/>
          </a:p>
        </p:txBody>
      </p:sp>
      <p:pic>
        <p:nvPicPr>
          <p:cNvPr id="364" name="Google Shape;364;p14"/>
          <p:cNvPicPr preferRelativeResize="0"/>
          <p:nvPr/>
        </p:nvPicPr>
        <p:blipFill rotWithShape="1">
          <a:blip r:embed="rId4">
            <a:alphaModFix/>
          </a:blip>
          <a:srcRect b="0" l="0" r="0" t="0"/>
          <a:stretch/>
        </p:blipFill>
        <p:spPr>
          <a:xfrm>
            <a:off x="6905125" y="637833"/>
            <a:ext cx="4940034" cy="3393356"/>
          </a:xfrm>
          <a:prstGeom prst="rect">
            <a:avLst/>
          </a:prstGeom>
          <a:noFill/>
          <a:ln>
            <a:noFill/>
          </a:ln>
        </p:spPr>
      </p:pic>
      <p:sp>
        <p:nvSpPr>
          <p:cNvPr id="365" name="Google Shape;365;p14"/>
          <p:cNvSpPr txBox="1"/>
          <p:nvPr/>
        </p:nvSpPr>
        <p:spPr>
          <a:xfrm>
            <a:off x="333618" y="573781"/>
            <a:ext cx="117207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100">
                <a:solidFill>
                  <a:srgbClr val="262626"/>
                </a:solidFill>
                <a:latin typeface="Arial"/>
                <a:ea typeface="Arial"/>
                <a:cs typeface="Arial"/>
                <a:sym typeface="Arial"/>
              </a:rPr>
              <a:t>※ 一部改変</a:t>
            </a:r>
            <a:endParaRPr sz="1100">
              <a:solidFill>
                <a:srgbClr val="262626"/>
              </a:solidFill>
              <a:latin typeface="Arial"/>
              <a:ea typeface="Arial"/>
              <a:cs typeface="Arial"/>
              <a:sym typeface="Arial"/>
            </a:endParaRPr>
          </a:p>
        </p:txBody>
      </p:sp>
      <p:sp>
        <p:nvSpPr>
          <p:cNvPr id="366" name="Google Shape;366;p14"/>
          <p:cNvSpPr/>
          <p:nvPr/>
        </p:nvSpPr>
        <p:spPr>
          <a:xfrm>
            <a:off x="1040524" y="3300248"/>
            <a:ext cx="2396359" cy="827066"/>
          </a:xfrm>
          <a:prstGeom prst="rect">
            <a:avLst/>
          </a:prstGeom>
          <a:noFill/>
          <a:ln cap="flat" cmpd="sng" w="22225">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14"/>
          <p:cNvSpPr txBox="1"/>
          <p:nvPr/>
        </p:nvSpPr>
        <p:spPr>
          <a:xfrm>
            <a:off x="919655" y="4104408"/>
            <a:ext cx="263809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400">
                <a:solidFill>
                  <a:srgbClr val="262626"/>
                </a:solidFill>
                <a:latin typeface="Arial"/>
                <a:ea typeface="Arial"/>
                <a:cs typeface="Arial"/>
                <a:sym typeface="Arial"/>
              </a:rPr>
              <a:t>既存データで解析系のvalidation</a:t>
            </a:r>
            <a:endParaRPr sz="1400">
              <a:solidFill>
                <a:srgbClr val="262626"/>
              </a:solidFill>
              <a:latin typeface="Arial"/>
              <a:ea typeface="Arial"/>
              <a:cs typeface="Arial"/>
              <a:sym typeface="Arial"/>
            </a:endParaRPr>
          </a:p>
        </p:txBody>
      </p:sp>
      <p:pic>
        <p:nvPicPr>
          <p:cNvPr id="368" name="Google Shape;368;p14"/>
          <p:cNvPicPr preferRelativeResize="0"/>
          <p:nvPr/>
        </p:nvPicPr>
        <p:blipFill rotWithShape="1">
          <a:blip r:embed="rId5">
            <a:alphaModFix/>
          </a:blip>
          <a:srcRect b="0" l="0" r="0" t="0"/>
          <a:stretch/>
        </p:blipFill>
        <p:spPr>
          <a:xfrm>
            <a:off x="6905125" y="4084123"/>
            <a:ext cx="4940034" cy="2715486"/>
          </a:xfrm>
          <a:prstGeom prst="rect">
            <a:avLst/>
          </a:prstGeom>
          <a:noFill/>
          <a:ln>
            <a:noFill/>
          </a:ln>
        </p:spPr>
      </p:pic>
      <p:sp>
        <p:nvSpPr>
          <p:cNvPr id="369" name="Google Shape;369;p14"/>
          <p:cNvSpPr txBox="1"/>
          <p:nvPr/>
        </p:nvSpPr>
        <p:spPr>
          <a:xfrm>
            <a:off x="88535" y="4625783"/>
            <a:ext cx="667103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出生前組織のscRNA-Seqプロファイルを可視化</a:t>
            </a:r>
            <a:endParaRPr b="1" sz="1600">
              <a:solidFill>
                <a:srgbClr val="262626"/>
              </a:solidFill>
              <a:latin typeface="Arial"/>
              <a:ea typeface="Arial"/>
              <a:cs typeface="Arial"/>
              <a:sym typeface="Arial"/>
            </a:endParaRPr>
          </a:p>
          <a:p>
            <a:pPr indent="0" lvl="0" marL="0" marR="0" rtl="0" algn="l">
              <a:spcBef>
                <a:spcPts val="0"/>
              </a:spcBef>
              <a:spcAft>
                <a:spcPts val="0"/>
              </a:spcAft>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巨核球、赤血球、非好中性顆粒球（好酸球など）が密接していた。</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 先行研究のscRNA-Seqの解析と一致</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クラスタリングのアノテーションを繰り返して</a:t>
            </a:r>
            <a:r>
              <a:rPr b="1" lang="ja-JP" sz="1600">
                <a:solidFill>
                  <a:srgbClr val="C00000"/>
                </a:solidFill>
                <a:latin typeface="Arial"/>
                <a:ea typeface="Arial"/>
                <a:cs typeface="Arial"/>
                <a:sym typeface="Arial"/>
              </a:rPr>
              <a:t>127の細胞集団</a:t>
            </a:r>
            <a:r>
              <a:rPr lang="ja-JP" sz="1600">
                <a:solidFill>
                  <a:srgbClr val="262626"/>
                </a:solidFill>
                <a:latin typeface="Arial"/>
                <a:ea typeface="Arial"/>
                <a:cs typeface="Arial"/>
                <a:sym typeface="Arial"/>
              </a:rPr>
              <a:t>を同定。形質細胞（plasma B cells）などレアな細胞種を同定可能とした。</a:t>
            </a:r>
            <a:endParaRPr sz="1600">
              <a:solidFill>
                <a:srgbClr val="262626"/>
              </a:solidFill>
              <a:latin typeface="Arial"/>
              <a:ea typeface="Arial"/>
              <a:cs typeface="Arial"/>
              <a:sym typeface="Arial"/>
            </a:endParaRPr>
          </a:p>
        </p:txBody>
      </p:sp>
      <p:sp>
        <p:nvSpPr>
          <p:cNvPr id="370" name="Google Shape;370;p14"/>
          <p:cNvSpPr/>
          <p:nvPr/>
        </p:nvSpPr>
        <p:spPr>
          <a:xfrm rot="-648956">
            <a:off x="8047308" y="5464767"/>
            <a:ext cx="1337504" cy="819807"/>
          </a:xfrm>
          <a:prstGeom prst="ellipse">
            <a:avLst/>
          </a:prstGeom>
          <a:noFill/>
          <a:ln cap="flat" cmpd="sng" w="25400">
            <a:solidFill>
              <a:srgbClr val="CC006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14"/>
          <p:cNvSpPr txBox="1"/>
          <p:nvPr/>
        </p:nvSpPr>
        <p:spPr>
          <a:xfrm>
            <a:off x="8866185" y="6269443"/>
            <a:ext cx="87235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CC0066"/>
                </a:solidFill>
                <a:latin typeface="Arial"/>
                <a:ea typeface="Arial"/>
                <a:cs typeface="Arial"/>
                <a:sym typeface="Arial"/>
              </a:rPr>
              <a:t>密接</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5"/>
          <p:cNvSpPr/>
          <p:nvPr/>
        </p:nvSpPr>
        <p:spPr>
          <a:xfrm>
            <a:off x="91395" y="4076830"/>
            <a:ext cx="6661330" cy="2293490"/>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15"/>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379" name="Google Shape;379;p15"/>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1A, D ｜　B,T細胞の局在</a:t>
            </a:r>
            <a:endParaRPr/>
          </a:p>
        </p:txBody>
      </p:sp>
      <p:pic>
        <p:nvPicPr>
          <p:cNvPr id="380" name="Google Shape;380;p15"/>
          <p:cNvPicPr preferRelativeResize="0"/>
          <p:nvPr/>
        </p:nvPicPr>
        <p:blipFill rotWithShape="1">
          <a:blip r:embed="rId3">
            <a:alphaModFix/>
          </a:blip>
          <a:srcRect b="0" l="0" r="0" t="0"/>
          <a:stretch/>
        </p:blipFill>
        <p:spPr>
          <a:xfrm>
            <a:off x="6830752" y="-1"/>
            <a:ext cx="5361248" cy="6858000"/>
          </a:xfrm>
          <a:prstGeom prst="rect">
            <a:avLst/>
          </a:prstGeom>
          <a:noFill/>
          <a:ln>
            <a:noFill/>
          </a:ln>
        </p:spPr>
      </p:pic>
      <p:grpSp>
        <p:nvGrpSpPr>
          <p:cNvPr id="381" name="Google Shape;381;p15"/>
          <p:cNvGrpSpPr/>
          <p:nvPr/>
        </p:nvGrpSpPr>
        <p:grpSpPr>
          <a:xfrm>
            <a:off x="88536" y="635024"/>
            <a:ext cx="5769362" cy="1637767"/>
            <a:chOff x="88536" y="656044"/>
            <a:chExt cx="5769362" cy="1637767"/>
          </a:xfrm>
        </p:grpSpPr>
        <p:pic>
          <p:nvPicPr>
            <p:cNvPr id="382" name="Google Shape;382;p15"/>
            <p:cNvPicPr preferRelativeResize="0"/>
            <p:nvPr/>
          </p:nvPicPr>
          <p:blipFill rotWithShape="1">
            <a:blip r:embed="rId4">
              <a:alphaModFix/>
            </a:blip>
            <a:srcRect b="0" l="0" r="0" t="0"/>
            <a:stretch/>
          </p:blipFill>
          <p:spPr>
            <a:xfrm>
              <a:off x="120007" y="969651"/>
              <a:ext cx="2934109" cy="1324160"/>
            </a:xfrm>
            <a:prstGeom prst="rect">
              <a:avLst/>
            </a:prstGeom>
            <a:noFill/>
            <a:ln>
              <a:noFill/>
            </a:ln>
          </p:spPr>
        </p:pic>
        <p:pic>
          <p:nvPicPr>
            <p:cNvPr id="383" name="Google Shape;383;p15"/>
            <p:cNvPicPr preferRelativeResize="0"/>
            <p:nvPr/>
          </p:nvPicPr>
          <p:blipFill rotWithShape="1">
            <a:blip r:embed="rId5">
              <a:alphaModFix/>
            </a:blip>
            <a:srcRect b="0" l="0" r="0" t="0"/>
            <a:stretch/>
          </p:blipFill>
          <p:spPr>
            <a:xfrm>
              <a:off x="3180999" y="1122072"/>
              <a:ext cx="2676899" cy="1171739"/>
            </a:xfrm>
            <a:prstGeom prst="rect">
              <a:avLst/>
            </a:prstGeom>
            <a:noFill/>
            <a:ln>
              <a:noFill/>
            </a:ln>
          </p:spPr>
        </p:pic>
        <p:pic>
          <p:nvPicPr>
            <p:cNvPr id="384" name="Google Shape;384;p15"/>
            <p:cNvPicPr preferRelativeResize="0"/>
            <p:nvPr/>
          </p:nvPicPr>
          <p:blipFill rotWithShape="1">
            <a:blip r:embed="rId6">
              <a:alphaModFix/>
            </a:blip>
            <a:srcRect b="94539" l="0" r="94984" t="0"/>
            <a:stretch/>
          </p:blipFill>
          <p:spPr>
            <a:xfrm>
              <a:off x="88536" y="656044"/>
              <a:ext cx="321367" cy="313607"/>
            </a:xfrm>
            <a:prstGeom prst="rect">
              <a:avLst/>
            </a:prstGeom>
            <a:noFill/>
            <a:ln>
              <a:noFill/>
            </a:ln>
          </p:spPr>
        </p:pic>
      </p:grpSp>
      <p:sp>
        <p:nvSpPr>
          <p:cNvPr id="385" name="Google Shape;385;p15"/>
          <p:cNvSpPr txBox="1"/>
          <p:nvPr/>
        </p:nvSpPr>
        <p:spPr>
          <a:xfrm>
            <a:off x="333618" y="573781"/>
            <a:ext cx="117207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100">
                <a:solidFill>
                  <a:srgbClr val="262626"/>
                </a:solidFill>
                <a:latin typeface="Arial"/>
                <a:ea typeface="Arial"/>
                <a:cs typeface="Arial"/>
                <a:sym typeface="Arial"/>
              </a:rPr>
              <a:t>※ 一部改変</a:t>
            </a:r>
            <a:endParaRPr sz="1100">
              <a:solidFill>
                <a:srgbClr val="262626"/>
              </a:solidFill>
              <a:latin typeface="Arial"/>
              <a:ea typeface="Arial"/>
              <a:cs typeface="Arial"/>
              <a:sym typeface="Arial"/>
            </a:endParaRPr>
          </a:p>
        </p:txBody>
      </p:sp>
      <p:sp>
        <p:nvSpPr>
          <p:cNvPr id="386" name="Google Shape;386;p15"/>
          <p:cNvSpPr txBox="1"/>
          <p:nvPr/>
        </p:nvSpPr>
        <p:spPr>
          <a:xfrm>
            <a:off x="120007" y="2596350"/>
            <a:ext cx="7022999" cy="368786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Noto Sans Symbols"/>
              <a:buChar char="■"/>
            </a:pPr>
            <a:r>
              <a:rPr b="1" lang="ja-JP" sz="1800">
                <a:solidFill>
                  <a:srgbClr val="262626"/>
                </a:solidFill>
                <a:latin typeface="Arial"/>
                <a:ea typeface="Arial"/>
                <a:cs typeface="Arial"/>
                <a:sym typeface="Arial"/>
              </a:rPr>
              <a:t>B,T細胞の発生に重要なリンパ系臓器における細胞の空間的局在</a:t>
            </a:r>
            <a:endParaRPr b="1" sz="18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chemeClr val="accent2"/>
              </a:buClr>
              <a:buSzPts val="1600"/>
              <a:buFont typeface="Arial"/>
              <a:buChar char="•"/>
            </a:pPr>
            <a:r>
              <a:rPr b="1" lang="ja-JP" sz="1600">
                <a:solidFill>
                  <a:schemeClr val="accent2"/>
                </a:solidFill>
                <a:latin typeface="Arial"/>
                <a:ea typeface="Arial"/>
                <a:cs typeface="Arial"/>
                <a:sym typeface="Arial"/>
              </a:rPr>
              <a:t>空間トランスクリプトーム</a:t>
            </a:r>
            <a:r>
              <a:rPr lang="ja-JP" sz="1600">
                <a:solidFill>
                  <a:srgbClr val="262626"/>
                </a:solidFill>
                <a:latin typeface="Arial"/>
                <a:ea typeface="Arial"/>
                <a:cs typeface="Arial"/>
                <a:sym typeface="Arial"/>
              </a:rPr>
              <a:t>を用いて、肝臓、胸腺、および脾臓をプロファイリング。</a:t>
            </a:r>
            <a:endParaRPr sz="16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cell2locationというdeconvolution手法によりマッピング。</a:t>
            </a:r>
            <a:endParaRPr sz="1600">
              <a:solidFill>
                <a:srgbClr val="262626"/>
              </a:solidFill>
              <a:latin typeface="Arial"/>
              <a:ea typeface="Arial"/>
              <a:cs typeface="Arial"/>
              <a:sym typeface="Arial"/>
            </a:endParaRPr>
          </a:p>
          <a:p>
            <a:pPr indent="-184150" lvl="0" marL="285750" marR="0" rtl="0" algn="l">
              <a:lnSpc>
                <a:spcPct val="150000"/>
              </a:lnSpc>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0" lvl="0" marL="0" marR="0" rtl="0" algn="l">
              <a:lnSpc>
                <a:spcPct val="150000"/>
              </a:lnSpc>
              <a:spcBef>
                <a:spcPts val="0"/>
              </a:spcBef>
              <a:spcAft>
                <a:spcPts val="0"/>
              </a:spcAft>
              <a:buNone/>
            </a:pPr>
            <a:r>
              <a:rPr b="1" lang="ja-JP" sz="1800">
                <a:solidFill>
                  <a:srgbClr val="262626"/>
                </a:solidFill>
                <a:latin typeface="Arial"/>
                <a:ea typeface="Arial"/>
                <a:cs typeface="Arial"/>
                <a:sym typeface="Arial"/>
              </a:rPr>
              <a:t>■ 結果</a:t>
            </a:r>
            <a:endParaRPr b="1" sz="1800">
              <a:solidFill>
                <a:srgbClr val="262626"/>
              </a:solidFill>
              <a:latin typeface="Arial"/>
              <a:ea typeface="Arial"/>
              <a:cs typeface="Arial"/>
              <a:sym typeface="Arial"/>
            </a:endParaRPr>
          </a:p>
          <a:p>
            <a:pPr indent="-342900" lvl="0" marL="342900" marR="0" rtl="0" algn="l">
              <a:lnSpc>
                <a:spcPct val="150000"/>
              </a:lnSpc>
              <a:spcBef>
                <a:spcPts val="0"/>
              </a:spcBef>
              <a:spcAft>
                <a:spcPts val="0"/>
              </a:spcAft>
              <a:buClr>
                <a:srgbClr val="262626"/>
              </a:buClr>
              <a:buSzPts val="1600"/>
              <a:buFont typeface="Calibri"/>
              <a:buAutoNum type="arabicPeriod"/>
            </a:pPr>
            <a:r>
              <a:rPr lang="ja-JP" sz="1600">
                <a:solidFill>
                  <a:srgbClr val="262626"/>
                </a:solidFill>
                <a:latin typeface="Arial"/>
                <a:ea typeface="Arial"/>
                <a:cs typeface="Arial"/>
                <a:sym typeface="Arial"/>
              </a:rPr>
              <a:t>初期赤血球と後期赤血球の空間的分離が観察された。</a:t>
            </a:r>
            <a:endParaRPr sz="1600">
              <a:solidFill>
                <a:srgbClr val="262626"/>
              </a:solidFill>
              <a:latin typeface="Arial"/>
              <a:ea typeface="Arial"/>
              <a:cs typeface="Arial"/>
              <a:sym typeface="Arial"/>
            </a:endParaRPr>
          </a:p>
          <a:p>
            <a:pPr indent="-342900" lvl="0" marL="342900" marR="0" rtl="0" algn="l">
              <a:lnSpc>
                <a:spcPct val="150000"/>
              </a:lnSpc>
              <a:spcBef>
                <a:spcPts val="0"/>
              </a:spcBef>
              <a:spcAft>
                <a:spcPts val="0"/>
              </a:spcAft>
              <a:buClr>
                <a:srgbClr val="262626"/>
              </a:buClr>
              <a:buSzPts val="1600"/>
              <a:buFont typeface="Calibri"/>
              <a:buAutoNum type="arabicPeriod"/>
            </a:pPr>
            <a:r>
              <a:rPr lang="ja-JP" sz="1600">
                <a:solidFill>
                  <a:srgbClr val="262626"/>
                </a:solidFill>
                <a:latin typeface="Arial"/>
                <a:ea typeface="Arial"/>
                <a:cs typeface="Arial"/>
                <a:sym typeface="Arial"/>
              </a:rPr>
              <a:t>発達中のT細胞は大部分が胸腺皮質。成熟T細胞は一貫して胸腺髄質。</a:t>
            </a:r>
            <a:endParaRPr sz="1600">
              <a:solidFill>
                <a:srgbClr val="262626"/>
              </a:solidFill>
              <a:latin typeface="Arial"/>
              <a:ea typeface="Arial"/>
              <a:cs typeface="Arial"/>
              <a:sym typeface="Arial"/>
            </a:endParaRPr>
          </a:p>
          <a:p>
            <a:pPr indent="0" lvl="1" marL="457200" marR="0" rtl="0" algn="l">
              <a:lnSpc>
                <a:spcPct val="150000"/>
              </a:lnSpc>
              <a:spcBef>
                <a:spcPts val="0"/>
              </a:spcBef>
              <a:spcAft>
                <a:spcPts val="0"/>
              </a:spcAft>
              <a:buNone/>
            </a:pPr>
            <a:r>
              <a:rPr b="1" i="0" lang="ja-JP" sz="1600" u="none" cap="none" strike="noStrike">
                <a:solidFill>
                  <a:srgbClr val="262626"/>
                </a:solidFill>
                <a:latin typeface="Arial"/>
                <a:ea typeface="Arial"/>
                <a:cs typeface="Arial"/>
                <a:sym typeface="Arial"/>
              </a:rPr>
              <a:t>→ 既存知見と合致</a:t>
            </a:r>
            <a:endParaRPr b="1" i="0" sz="1600" u="none" cap="none" strike="noStrike">
              <a:solidFill>
                <a:srgbClr val="262626"/>
              </a:solidFill>
              <a:latin typeface="Arial"/>
              <a:ea typeface="Arial"/>
              <a:cs typeface="Arial"/>
              <a:sym typeface="Arial"/>
            </a:endParaRPr>
          </a:p>
          <a:p>
            <a:pPr indent="-342900" lvl="0" marL="342900" marR="0" rtl="0" algn="l">
              <a:lnSpc>
                <a:spcPct val="150000"/>
              </a:lnSpc>
              <a:spcBef>
                <a:spcPts val="0"/>
              </a:spcBef>
              <a:spcAft>
                <a:spcPts val="0"/>
              </a:spcAft>
              <a:buClr>
                <a:srgbClr val="262626"/>
              </a:buClr>
              <a:buSzPts val="1600"/>
              <a:buFont typeface="Calibri"/>
              <a:buAutoNum type="arabicPeriod"/>
            </a:pPr>
            <a:r>
              <a:rPr lang="ja-JP" sz="1600">
                <a:solidFill>
                  <a:srgbClr val="262626"/>
                </a:solidFill>
                <a:latin typeface="Arial"/>
                <a:ea typeface="Arial"/>
                <a:cs typeface="Arial"/>
                <a:sym typeface="Arial"/>
              </a:rPr>
              <a:t>脾臓ではほとんどが血管由来であった。</a:t>
            </a:r>
            <a:endParaRPr sz="1600">
              <a:solidFill>
                <a:srgbClr val="262626"/>
              </a:solidFill>
              <a:latin typeface="Arial"/>
              <a:ea typeface="Arial"/>
              <a:cs typeface="Arial"/>
              <a:sym typeface="Arial"/>
            </a:endParaRPr>
          </a:p>
          <a:p>
            <a:pPr indent="-342900" lvl="0" marL="342900" marR="0" rtl="0" algn="l">
              <a:lnSpc>
                <a:spcPct val="150000"/>
              </a:lnSpc>
              <a:spcBef>
                <a:spcPts val="0"/>
              </a:spcBef>
              <a:spcAft>
                <a:spcPts val="0"/>
              </a:spcAft>
              <a:buClr>
                <a:srgbClr val="262626"/>
              </a:buClr>
              <a:buSzPts val="1600"/>
              <a:buFont typeface="Calibri"/>
              <a:buAutoNum type="arabicPeriod"/>
            </a:pPr>
            <a:r>
              <a:rPr lang="ja-JP" sz="1600">
                <a:solidFill>
                  <a:srgbClr val="262626"/>
                </a:solidFill>
                <a:latin typeface="Arial"/>
                <a:ea typeface="Arial"/>
                <a:cs typeface="Arial"/>
                <a:sym typeface="Arial"/>
              </a:rPr>
              <a:t>脾臓ではB細胞とT細胞ゾーンが部分的に重なり合っていた。</a:t>
            </a:r>
            <a:endParaRPr sz="1600">
              <a:solidFill>
                <a:srgbClr val="262626"/>
              </a:solidFill>
              <a:latin typeface="Arial"/>
              <a:ea typeface="Arial"/>
              <a:cs typeface="Arial"/>
              <a:sym typeface="Arial"/>
            </a:endParaRPr>
          </a:p>
        </p:txBody>
      </p:sp>
      <p:sp>
        <p:nvSpPr>
          <p:cNvPr id="387" name="Google Shape;387;p15"/>
          <p:cNvSpPr txBox="1"/>
          <p:nvPr/>
        </p:nvSpPr>
        <p:spPr>
          <a:xfrm>
            <a:off x="3413759" y="3585462"/>
            <a:ext cx="333896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100">
                <a:solidFill>
                  <a:srgbClr val="222222"/>
                </a:solidFill>
                <a:latin typeface="Arial"/>
                <a:ea typeface="Arial"/>
                <a:cs typeface="Arial"/>
                <a:sym typeface="Arial"/>
              </a:rPr>
              <a:t>Kleshchevnikov, V</a:t>
            </a:r>
            <a:r>
              <a:rPr b="0" i="0" lang="ja-JP" sz="1100">
                <a:solidFill>
                  <a:srgbClr val="262626"/>
                </a:solidFill>
                <a:latin typeface="Arial"/>
                <a:ea typeface="Arial"/>
                <a:cs typeface="Arial"/>
                <a:sym typeface="Arial"/>
              </a:rPr>
              <a:t>. et all., </a:t>
            </a:r>
            <a:r>
              <a:rPr b="0" i="1" lang="ja-JP" sz="1100">
                <a:solidFill>
                  <a:srgbClr val="222222"/>
                </a:solidFill>
                <a:latin typeface="Arial"/>
                <a:ea typeface="Arial"/>
                <a:cs typeface="Arial"/>
                <a:sym typeface="Arial"/>
              </a:rPr>
              <a:t>Nat Biotech.</a:t>
            </a:r>
            <a:r>
              <a:rPr b="0" i="0" lang="ja-JP" sz="1100">
                <a:solidFill>
                  <a:srgbClr val="262626"/>
                </a:solidFill>
                <a:latin typeface="Arial"/>
                <a:ea typeface="Arial"/>
                <a:cs typeface="Arial"/>
                <a:sym typeface="Arial"/>
              </a:rPr>
              <a:t>, 2022</a:t>
            </a:r>
            <a:endParaRPr sz="1100">
              <a:solidFill>
                <a:srgbClr val="262626"/>
              </a:solidFill>
              <a:latin typeface="Arial"/>
              <a:ea typeface="Arial"/>
              <a:cs typeface="Arial"/>
              <a:sym typeface="Arial"/>
            </a:endParaRPr>
          </a:p>
        </p:txBody>
      </p:sp>
      <p:sp>
        <p:nvSpPr>
          <p:cNvPr id="388" name="Google Shape;388;p15"/>
          <p:cNvSpPr/>
          <p:nvPr/>
        </p:nvSpPr>
        <p:spPr>
          <a:xfrm rot="8900371">
            <a:off x="11391999" y="5484456"/>
            <a:ext cx="502064" cy="546930"/>
          </a:xfrm>
          <a:prstGeom prst="rightArrow">
            <a:avLst>
              <a:gd fmla="val 50000" name="adj1"/>
              <a:gd fmla="val 50000" name="adj2"/>
            </a:avLst>
          </a:prstGeom>
          <a:solidFill>
            <a:srgbClr val="C00000"/>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15"/>
          <p:cNvSpPr txBox="1"/>
          <p:nvPr/>
        </p:nvSpPr>
        <p:spPr>
          <a:xfrm>
            <a:off x="11391900" y="5968561"/>
            <a:ext cx="95407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chemeClr val="dk1"/>
                </a:solidFill>
                <a:highlight>
                  <a:srgbClr val="FFFFFF"/>
                </a:highlight>
                <a:latin typeface="Arial"/>
                <a:ea typeface="Arial"/>
                <a:cs typeface="Arial"/>
                <a:sym typeface="Arial"/>
              </a:rPr>
              <a:t>血管由来</a:t>
            </a:r>
            <a:endParaRPr/>
          </a:p>
        </p:txBody>
      </p:sp>
      <p:sp>
        <p:nvSpPr>
          <p:cNvPr id="390" name="Google Shape;390;p15"/>
          <p:cNvSpPr/>
          <p:nvPr/>
        </p:nvSpPr>
        <p:spPr>
          <a:xfrm>
            <a:off x="8287150" y="6131651"/>
            <a:ext cx="800965" cy="422511"/>
          </a:xfrm>
          <a:prstGeom prst="leftRightArrow">
            <a:avLst>
              <a:gd fmla="val 50000" name="adj1"/>
              <a:gd fmla="val 50000" name="adj2"/>
            </a:avLst>
          </a:prstGeom>
          <a:solidFill>
            <a:srgbClr val="C00000"/>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15"/>
          <p:cNvSpPr txBox="1"/>
          <p:nvPr/>
        </p:nvSpPr>
        <p:spPr>
          <a:xfrm>
            <a:off x="8099487" y="6548252"/>
            <a:ext cx="121267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chemeClr val="dk1"/>
                </a:solidFill>
                <a:highlight>
                  <a:srgbClr val="FFFFFF"/>
                </a:highlight>
                <a:latin typeface="Arial"/>
                <a:ea typeface="Arial"/>
                <a:cs typeface="Arial"/>
                <a:sym typeface="Arial"/>
              </a:rPr>
              <a:t>部分的に一致</a:t>
            </a:r>
            <a:endParaRPr/>
          </a:p>
        </p:txBody>
      </p:sp>
      <p:sp>
        <p:nvSpPr>
          <p:cNvPr id="392" name="Google Shape;392;p15"/>
          <p:cNvSpPr txBox="1"/>
          <p:nvPr/>
        </p:nvSpPr>
        <p:spPr>
          <a:xfrm>
            <a:off x="7986821" y="3393703"/>
            <a:ext cx="80096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chemeClr val="dk1"/>
                </a:solidFill>
                <a:highlight>
                  <a:srgbClr val="FFFFFF"/>
                </a:highlight>
                <a:latin typeface="Arial"/>
                <a:ea typeface="Arial"/>
                <a:cs typeface="Arial"/>
                <a:sym typeface="Arial"/>
              </a:rPr>
              <a:t>髄質</a:t>
            </a:r>
            <a:endParaRPr/>
          </a:p>
        </p:txBody>
      </p:sp>
      <p:sp>
        <p:nvSpPr>
          <p:cNvPr id="393" name="Google Shape;393;p15"/>
          <p:cNvSpPr txBox="1"/>
          <p:nvPr/>
        </p:nvSpPr>
        <p:spPr>
          <a:xfrm>
            <a:off x="9535330" y="3393702"/>
            <a:ext cx="80096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chemeClr val="dk1"/>
                </a:solidFill>
                <a:highlight>
                  <a:srgbClr val="FFFFFF"/>
                </a:highlight>
                <a:latin typeface="Arial"/>
                <a:ea typeface="Arial"/>
                <a:cs typeface="Arial"/>
                <a:sym typeface="Arial"/>
              </a:rPr>
              <a:t>皮質</a:t>
            </a:r>
            <a:endParaRPr/>
          </a:p>
        </p:txBody>
      </p:sp>
      <p:sp>
        <p:nvSpPr>
          <p:cNvPr id="394" name="Google Shape;394;p15"/>
          <p:cNvSpPr/>
          <p:nvPr/>
        </p:nvSpPr>
        <p:spPr>
          <a:xfrm>
            <a:off x="9769586" y="1721786"/>
            <a:ext cx="800965" cy="422511"/>
          </a:xfrm>
          <a:prstGeom prst="leftRightArrow">
            <a:avLst>
              <a:gd fmla="val 50000" name="adj1"/>
              <a:gd fmla="val 50000" name="adj2"/>
            </a:avLst>
          </a:prstGeom>
          <a:solidFill>
            <a:srgbClr val="C00000"/>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15"/>
          <p:cNvSpPr txBox="1"/>
          <p:nvPr/>
        </p:nvSpPr>
        <p:spPr>
          <a:xfrm>
            <a:off x="9935812" y="1043840"/>
            <a:ext cx="80096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chemeClr val="dk1"/>
                </a:solidFill>
                <a:highlight>
                  <a:srgbClr val="FFFFFF"/>
                </a:highlight>
                <a:latin typeface="Arial"/>
                <a:ea typeface="Arial"/>
                <a:cs typeface="Arial"/>
                <a:sym typeface="Arial"/>
              </a:rPr>
              <a:t>空間的分離？</a:t>
            </a:r>
            <a:endParaRPr/>
          </a:p>
        </p:txBody>
      </p:sp>
      <p:pic>
        <p:nvPicPr>
          <p:cNvPr id="396" name="Google Shape;396;p15"/>
          <p:cNvPicPr preferRelativeResize="0"/>
          <p:nvPr/>
        </p:nvPicPr>
        <p:blipFill rotWithShape="1">
          <a:blip r:embed="rId7">
            <a:alphaModFix/>
          </a:blip>
          <a:srcRect b="0" l="0" r="0" t="0"/>
          <a:stretch/>
        </p:blipFill>
        <p:spPr>
          <a:xfrm>
            <a:off x="5761232" y="73217"/>
            <a:ext cx="1003868" cy="10905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6"/>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402" name="Google Shape;402;p16"/>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論文構成</a:t>
            </a:r>
            <a:endParaRPr/>
          </a:p>
        </p:txBody>
      </p:sp>
      <p:sp>
        <p:nvSpPr>
          <p:cNvPr id="403" name="Google Shape;403;p16"/>
          <p:cNvSpPr/>
          <p:nvPr/>
        </p:nvSpPr>
        <p:spPr>
          <a:xfrm>
            <a:off x="311139" y="1015388"/>
            <a:ext cx="883744" cy="376763"/>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1</a:t>
            </a:r>
            <a:endParaRPr b="1" sz="1800">
              <a:solidFill>
                <a:schemeClr val="lt1"/>
              </a:solidFill>
              <a:latin typeface="Arial"/>
              <a:ea typeface="Arial"/>
              <a:cs typeface="Arial"/>
              <a:sym typeface="Arial"/>
            </a:endParaRPr>
          </a:p>
        </p:txBody>
      </p:sp>
      <p:sp>
        <p:nvSpPr>
          <p:cNvPr id="404" name="Google Shape;404;p16"/>
          <p:cNvSpPr/>
          <p:nvPr/>
        </p:nvSpPr>
        <p:spPr>
          <a:xfrm>
            <a:off x="307651" y="1949180"/>
            <a:ext cx="883745" cy="384011"/>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2</a:t>
            </a:r>
            <a:endParaRPr b="1" sz="1800">
              <a:solidFill>
                <a:schemeClr val="lt1"/>
              </a:solidFill>
              <a:latin typeface="Arial"/>
              <a:ea typeface="Arial"/>
              <a:cs typeface="Arial"/>
              <a:sym typeface="Arial"/>
            </a:endParaRPr>
          </a:p>
        </p:txBody>
      </p:sp>
      <p:sp>
        <p:nvSpPr>
          <p:cNvPr id="405" name="Google Shape;405;p16"/>
          <p:cNvSpPr/>
          <p:nvPr/>
        </p:nvSpPr>
        <p:spPr>
          <a:xfrm>
            <a:off x="307650" y="2886683"/>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3</a:t>
            </a:r>
            <a:endParaRPr b="1" sz="1800">
              <a:solidFill>
                <a:schemeClr val="lt1"/>
              </a:solidFill>
              <a:latin typeface="Arial"/>
              <a:ea typeface="Arial"/>
              <a:cs typeface="Arial"/>
              <a:sym typeface="Arial"/>
            </a:endParaRPr>
          </a:p>
        </p:txBody>
      </p:sp>
      <p:sp>
        <p:nvSpPr>
          <p:cNvPr id="406" name="Google Shape;406;p16"/>
          <p:cNvSpPr/>
          <p:nvPr/>
        </p:nvSpPr>
        <p:spPr>
          <a:xfrm>
            <a:off x="307648" y="3824186"/>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4</a:t>
            </a:r>
            <a:endParaRPr b="1" sz="1800">
              <a:solidFill>
                <a:schemeClr val="lt1"/>
              </a:solidFill>
              <a:latin typeface="Arial"/>
              <a:ea typeface="Arial"/>
              <a:cs typeface="Arial"/>
              <a:sym typeface="Arial"/>
            </a:endParaRPr>
          </a:p>
        </p:txBody>
      </p:sp>
      <p:sp>
        <p:nvSpPr>
          <p:cNvPr id="407" name="Google Shape;407;p16"/>
          <p:cNvSpPr txBox="1"/>
          <p:nvPr/>
        </p:nvSpPr>
        <p:spPr>
          <a:xfrm>
            <a:off x="1320305" y="1042433"/>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発達中のヒト免疫系の組織間細胞アトラスの提供（研究の外観）</a:t>
            </a:r>
            <a:endParaRPr/>
          </a:p>
        </p:txBody>
      </p:sp>
      <p:sp>
        <p:nvSpPr>
          <p:cNvPr id="408" name="Google Shape;408;p16"/>
          <p:cNvSpPr/>
          <p:nvPr/>
        </p:nvSpPr>
        <p:spPr>
          <a:xfrm>
            <a:off x="307649" y="4765226"/>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5</a:t>
            </a:r>
            <a:endParaRPr b="1" sz="1800">
              <a:solidFill>
                <a:schemeClr val="lt1"/>
              </a:solidFill>
              <a:latin typeface="Arial"/>
              <a:ea typeface="Arial"/>
              <a:cs typeface="Arial"/>
              <a:sym typeface="Arial"/>
            </a:endParaRPr>
          </a:p>
        </p:txBody>
      </p:sp>
      <p:sp>
        <p:nvSpPr>
          <p:cNvPr id="409" name="Google Shape;409;p16"/>
          <p:cNvSpPr/>
          <p:nvPr/>
        </p:nvSpPr>
        <p:spPr>
          <a:xfrm>
            <a:off x="307648" y="5699192"/>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6</a:t>
            </a:r>
            <a:endParaRPr b="1" sz="1800">
              <a:solidFill>
                <a:schemeClr val="lt1"/>
              </a:solidFill>
              <a:latin typeface="Arial"/>
              <a:ea typeface="Arial"/>
              <a:cs typeface="Arial"/>
              <a:sym typeface="Arial"/>
            </a:endParaRPr>
          </a:p>
        </p:txBody>
      </p:sp>
      <p:sp>
        <p:nvSpPr>
          <p:cNvPr id="410" name="Google Shape;410;p16"/>
          <p:cNvSpPr txBox="1"/>
          <p:nvPr/>
        </p:nvSpPr>
        <p:spPr>
          <a:xfrm>
            <a:off x="1320305" y="1963859"/>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0C0C0C"/>
                </a:solidFill>
                <a:latin typeface="Arial"/>
                <a:ea typeface="Arial"/>
                <a:cs typeface="Arial"/>
                <a:sym typeface="Arial"/>
              </a:rPr>
              <a:t>時間と組織に渡る骨髄球の変化</a:t>
            </a:r>
            <a:endParaRPr/>
          </a:p>
        </p:txBody>
      </p:sp>
      <p:sp>
        <p:nvSpPr>
          <p:cNvPr id="411" name="Google Shape;411;p16"/>
          <p:cNvSpPr txBox="1"/>
          <p:nvPr/>
        </p:nvSpPr>
        <p:spPr>
          <a:xfrm>
            <a:off x="1320305" y="2901362"/>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時間と組織に渡るリンパ球の変化</a:t>
            </a:r>
            <a:endParaRPr/>
          </a:p>
        </p:txBody>
      </p:sp>
      <p:sp>
        <p:nvSpPr>
          <p:cNvPr id="412" name="Google Shape;412;p16"/>
          <p:cNvSpPr txBox="1"/>
          <p:nvPr/>
        </p:nvSpPr>
        <p:spPr>
          <a:xfrm>
            <a:off x="1320305" y="383152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システム全体の血液および免疫細胞の発達</a:t>
            </a:r>
            <a:endParaRPr/>
          </a:p>
        </p:txBody>
      </p:sp>
      <p:sp>
        <p:nvSpPr>
          <p:cNvPr id="413" name="Google Shape;413;p16"/>
          <p:cNvSpPr txBox="1"/>
          <p:nvPr/>
        </p:nvSpPr>
        <p:spPr>
          <a:xfrm>
            <a:off x="1320305" y="477256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出生前の仮定的B1細胞の特徴づけ</a:t>
            </a:r>
            <a:endParaRPr/>
          </a:p>
        </p:txBody>
      </p:sp>
      <p:sp>
        <p:nvSpPr>
          <p:cNvPr id="414" name="Google Shape;414;p16"/>
          <p:cNvSpPr txBox="1"/>
          <p:nvPr/>
        </p:nvSpPr>
        <p:spPr>
          <a:xfrm>
            <a:off x="1320304" y="5706531"/>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自然免疫型T細胞の詳細な特性評価</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421" name="Google Shape;421;p17"/>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2A｜　妊娠期間中の細胞組成の変化（骨髄球）</a:t>
            </a:r>
            <a:endParaRPr/>
          </a:p>
        </p:txBody>
      </p:sp>
      <p:sp>
        <p:nvSpPr>
          <p:cNvPr id="422" name="Google Shape;422;p17"/>
          <p:cNvSpPr txBox="1"/>
          <p:nvPr/>
        </p:nvSpPr>
        <p:spPr>
          <a:xfrm>
            <a:off x="8336000" y="1453084"/>
            <a:ext cx="3692919" cy="304698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骨髄前駆細胞は肝臓で減少したが骨髄では増加</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a:t>
            </a:r>
            <a:r>
              <a:rPr b="1" lang="ja-JP" sz="1600">
                <a:solidFill>
                  <a:srgbClr val="262626"/>
                </a:solidFill>
                <a:latin typeface="Arial"/>
                <a:ea typeface="Arial"/>
                <a:cs typeface="Arial"/>
                <a:sym typeface="Arial"/>
              </a:rPr>
              <a:t>→ 造血の移行</a:t>
            </a:r>
            <a:endParaRPr b="1" sz="1600">
              <a:solidFill>
                <a:srgbClr val="262626"/>
              </a:solidFill>
              <a:latin typeface="Arial"/>
              <a:ea typeface="Arial"/>
              <a:cs typeface="Arial"/>
              <a:sym typeface="Arial"/>
            </a:endParaRPr>
          </a:p>
          <a:p>
            <a:pPr indent="0" lvl="0" marL="0" marR="0" rtl="0" algn="l">
              <a:spcBef>
                <a:spcPts val="0"/>
              </a:spcBef>
              <a:spcAft>
                <a:spcPts val="0"/>
              </a:spcAft>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肝臓と骨髄をはじめ複数の組織で樹状細胞(DCs)が増加</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特に、皮膚と肝臓の</a:t>
            </a:r>
            <a:r>
              <a:rPr b="1" lang="ja-JP" sz="1600">
                <a:solidFill>
                  <a:srgbClr val="262626"/>
                </a:solidFill>
                <a:latin typeface="Arial"/>
                <a:ea typeface="Arial"/>
                <a:cs typeface="Arial"/>
                <a:sym typeface="Arial"/>
              </a:rPr>
              <a:t>マクロファージ</a:t>
            </a:r>
            <a:r>
              <a:rPr lang="ja-JP" sz="1600">
                <a:solidFill>
                  <a:srgbClr val="262626"/>
                </a:solidFill>
                <a:latin typeface="Arial"/>
                <a:ea typeface="Arial"/>
                <a:cs typeface="Arial"/>
                <a:sym typeface="Arial"/>
              </a:rPr>
              <a:t>で顕著だが、いくつかの細胞は領域によって濃縮と減少が見られた。</a:t>
            </a:r>
            <a:endParaRPr sz="1600">
              <a:solidFill>
                <a:srgbClr val="262626"/>
              </a:solidFill>
              <a:latin typeface="Arial"/>
              <a:ea typeface="Arial"/>
              <a:cs typeface="Arial"/>
              <a:sym typeface="Arial"/>
            </a:endParaRPr>
          </a:p>
        </p:txBody>
      </p:sp>
      <p:sp>
        <p:nvSpPr>
          <p:cNvPr id="423" name="Google Shape;423;p17"/>
          <p:cNvSpPr txBox="1"/>
          <p:nvPr/>
        </p:nvSpPr>
        <p:spPr>
          <a:xfrm>
            <a:off x="8335999" y="3059668"/>
            <a:ext cx="318191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Noto Sans Symbols"/>
              <a:buChar char="⮚"/>
            </a:pPr>
            <a:r>
              <a:rPr b="1" lang="ja-JP" sz="1800">
                <a:solidFill>
                  <a:srgbClr val="262626"/>
                </a:solidFill>
                <a:latin typeface="Arial"/>
                <a:ea typeface="Arial"/>
                <a:cs typeface="Arial"/>
                <a:sym typeface="Arial"/>
              </a:rPr>
              <a:t>既存知見を再確認できた</a:t>
            </a:r>
            <a:endParaRPr/>
          </a:p>
        </p:txBody>
      </p:sp>
      <p:sp>
        <p:nvSpPr>
          <p:cNvPr id="424" name="Google Shape;424;p17"/>
          <p:cNvSpPr txBox="1"/>
          <p:nvPr/>
        </p:nvSpPr>
        <p:spPr>
          <a:xfrm>
            <a:off x="128349" y="5906199"/>
            <a:ext cx="39254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Milo(著者らの先行研究)を用いた解析</a:t>
            </a:r>
            <a:endParaRPr b="1" sz="1600">
              <a:solidFill>
                <a:srgbClr val="262626"/>
              </a:solidFill>
              <a:latin typeface="Arial"/>
              <a:ea typeface="Arial"/>
              <a:cs typeface="Arial"/>
              <a:sym typeface="Arial"/>
            </a:endParaRPr>
          </a:p>
        </p:txBody>
      </p:sp>
      <p:grpSp>
        <p:nvGrpSpPr>
          <p:cNvPr id="425" name="Google Shape;425;p17"/>
          <p:cNvGrpSpPr/>
          <p:nvPr/>
        </p:nvGrpSpPr>
        <p:grpSpPr>
          <a:xfrm>
            <a:off x="128348" y="711404"/>
            <a:ext cx="8192643" cy="5115639"/>
            <a:chOff x="128348" y="711404"/>
            <a:chExt cx="8192643" cy="5115639"/>
          </a:xfrm>
        </p:grpSpPr>
        <p:pic>
          <p:nvPicPr>
            <p:cNvPr id="426" name="Google Shape;426;p17"/>
            <p:cNvPicPr preferRelativeResize="0"/>
            <p:nvPr/>
          </p:nvPicPr>
          <p:blipFill rotWithShape="1">
            <a:blip r:embed="rId3">
              <a:alphaModFix/>
            </a:blip>
            <a:srcRect b="0" l="0" r="0" t="0"/>
            <a:stretch/>
          </p:blipFill>
          <p:spPr>
            <a:xfrm>
              <a:off x="128348" y="711404"/>
              <a:ext cx="8192643" cy="5115639"/>
            </a:xfrm>
            <a:prstGeom prst="rect">
              <a:avLst/>
            </a:prstGeom>
            <a:noFill/>
            <a:ln>
              <a:noFill/>
            </a:ln>
          </p:spPr>
        </p:pic>
        <p:sp>
          <p:nvSpPr>
            <p:cNvPr id="427" name="Google Shape;427;p17"/>
            <p:cNvSpPr/>
            <p:nvPr/>
          </p:nvSpPr>
          <p:spPr>
            <a:xfrm>
              <a:off x="128348" y="5384800"/>
              <a:ext cx="674292" cy="4422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8" name="Google Shape;428;p17"/>
          <p:cNvSpPr txBox="1"/>
          <p:nvPr/>
        </p:nvSpPr>
        <p:spPr>
          <a:xfrm>
            <a:off x="209628" y="6244753"/>
            <a:ext cx="6363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有意な差分存在量を示したものが色分けされている。</a:t>
            </a:r>
            <a:endParaRPr sz="1600">
              <a:solidFill>
                <a:srgbClr val="262626"/>
              </a:solidFill>
              <a:latin typeface="Arial"/>
              <a:ea typeface="Arial"/>
              <a:cs typeface="Arial"/>
              <a:sym typeface="Arial"/>
            </a:endParaRPr>
          </a:p>
        </p:txBody>
      </p:sp>
      <p:pic>
        <p:nvPicPr>
          <p:cNvPr id="429" name="Google Shape;429;p17"/>
          <p:cNvPicPr preferRelativeResize="0"/>
          <p:nvPr/>
        </p:nvPicPr>
        <p:blipFill rotWithShape="1">
          <a:blip r:embed="rId4">
            <a:alphaModFix/>
          </a:blip>
          <a:srcRect b="0" l="0" r="0" t="0"/>
          <a:stretch/>
        </p:blipFill>
        <p:spPr>
          <a:xfrm>
            <a:off x="6776733" y="5848309"/>
            <a:ext cx="719107" cy="811023"/>
          </a:xfrm>
          <a:prstGeom prst="rect">
            <a:avLst/>
          </a:prstGeom>
          <a:noFill/>
          <a:ln>
            <a:noFill/>
          </a:ln>
        </p:spPr>
      </p:pic>
      <p:sp>
        <p:nvSpPr>
          <p:cNvPr id="430" name="Google Shape;430;p17"/>
          <p:cNvSpPr txBox="1"/>
          <p:nvPr/>
        </p:nvSpPr>
        <p:spPr>
          <a:xfrm>
            <a:off x="4344966" y="5944671"/>
            <a:ext cx="2346959"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ja-JP" sz="1100">
                <a:solidFill>
                  <a:srgbClr val="000000"/>
                </a:solidFill>
                <a:latin typeface="Arial"/>
                <a:ea typeface="Arial"/>
                <a:cs typeface="Arial"/>
                <a:sym typeface="Arial"/>
              </a:rPr>
              <a:t>Dann E. et al,</a:t>
            </a:r>
            <a:r>
              <a:rPr i="1" lang="ja-JP" sz="1100">
                <a:solidFill>
                  <a:srgbClr val="000000"/>
                </a:solidFill>
                <a:latin typeface="Arial"/>
                <a:ea typeface="Arial"/>
                <a:cs typeface="Arial"/>
                <a:sym typeface="Arial"/>
              </a:rPr>
              <a:t>Nat</a:t>
            </a:r>
            <a:r>
              <a:rPr b="0" i="1" lang="ja-JP" sz="1100">
                <a:solidFill>
                  <a:srgbClr val="000000"/>
                </a:solidFill>
                <a:latin typeface="Arial"/>
                <a:ea typeface="Arial"/>
                <a:cs typeface="Arial"/>
                <a:sym typeface="Arial"/>
              </a:rPr>
              <a:t>. </a:t>
            </a:r>
            <a:r>
              <a:rPr i="1" lang="ja-JP" sz="1100">
                <a:solidFill>
                  <a:srgbClr val="000000"/>
                </a:solidFill>
                <a:latin typeface="Arial"/>
                <a:ea typeface="Arial"/>
                <a:cs typeface="Arial"/>
                <a:sym typeface="Arial"/>
              </a:rPr>
              <a:t>Biotech</a:t>
            </a:r>
            <a:r>
              <a:rPr b="0" i="1" lang="ja-JP" sz="1100">
                <a:solidFill>
                  <a:srgbClr val="000000"/>
                </a:solidFill>
                <a:latin typeface="Arial"/>
                <a:ea typeface="Arial"/>
                <a:cs typeface="Arial"/>
                <a:sym typeface="Arial"/>
              </a:rPr>
              <a:t>.</a:t>
            </a:r>
            <a:r>
              <a:rPr lang="ja-JP" sz="1100">
                <a:solidFill>
                  <a:schemeClr val="dk1"/>
                </a:solidFill>
                <a:latin typeface="Arial"/>
                <a:ea typeface="Arial"/>
                <a:cs typeface="Arial"/>
                <a:sym typeface="Arial"/>
              </a:rPr>
              <a:t> 2022</a:t>
            </a:r>
            <a:endParaRPr sz="1100">
              <a:solidFill>
                <a:schemeClr val="dk1"/>
              </a:solidFill>
              <a:latin typeface="Arial"/>
              <a:ea typeface="Arial"/>
              <a:cs typeface="Arial"/>
              <a:sym typeface="Arial"/>
            </a:endParaRPr>
          </a:p>
        </p:txBody>
      </p:sp>
      <p:sp>
        <p:nvSpPr>
          <p:cNvPr id="431" name="Google Shape;431;p17"/>
          <p:cNvSpPr/>
          <p:nvPr/>
        </p:nvSpPr>
        <p:spPr>
          <a:xfrm>
            <a:off x="2937742" y="2016344"/>
            <a:ext cx="691284" cy="342900"/>
          </a:xfrm>
          <a:prstGeom prst="leftRightArrow">
            <a:avLst>
              <a:gd fmla="val 50000" name="adj1"/>
              <a:gd fmla="val 50000" name="adj2"/>
            </a:avLst>
          </a:prstGeom>
          <a:solidFill>
            <a:srgbClr val="C00000"/>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17"/>
          <p:cNvSpPr/>
          <p:nvPr/>
        </p:nvSpPr>
        <p:spPr>
          <a:xfrm>
            <a:off x="2387350" y="5143500"/>
            <a:ext cx="691284" cy="241300"/>
          </a:xfrm>
          <a:prstGeom prst="leftRightArrow">
            <a:avLst>
              <a:gd fmla="val 50000" name="adj1"/>
              <a:gd fmla="val 50000" name="adj2"/>
            </a:avLst>
          </a:prstGeom>
          <a:solidFill>
            <a:srgbClr val="BF9000"/>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17"/>
          <p:cNvSpPr/>
          <p:nvPr/>
        </p:nvSpPr>
        <p:spPr>
          <a:xfrm>
            <a:off x="6691925" y="5143500"/>
            <a:ext cx="691284" cy="241300"/>
          </a:xfrm>
          <a:prstGeom prst="leftRightArrow">
            <a:avLst>
              <a:gd fmla="val 50000" name="adj1"/>
              <a:gd fmla="val 50000" name="adj2"/>
            </a:avLst>
          </a:prstGeom>
          <a:solidFill>
            <a:srgbClr val="BF9000"/>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17"/>
          <p:cNvSpPr/>
          <p:nvPr/>
        </p:nvSpPr>
        <p:spPr>
          <a:xfrm>
            <a:off x="9658350" y="4500072"/>
            <a:ext cx="790575" cy="443403"/>
          </a:xfrm>
          <a:prstGeom prst="down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17"/>
          <p:cNvSpPr txBox="1"/>
          <p:nvPr/>
        </p:nvSpPr>
        <p:spPr>
          <a:xfrm>
            <a:off x="8335998" y="5035584"/>
            <a:ext cx="3727653"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Noto Sans Symbols"/>
              <a:buChar char="⮚"/>
            </a:pPr>
            <a:r>
              <a:rPr b="1" lang="ja-JP" sz="1800">
                <a:solidFill>
                  <a:srgbClr val="262626"/>
                </a:solidFill>
                <a:latin typeface="Arial"/>
                <a:ea typeface="Arial"/>
                <a:cs typeface="Arial"/>
                <a:sym typeface="Arial"/>
              </a:rPr>
              <a:t>マクロファージについてさらなる検証</a:t>
            </a:r>
            <a:endParaRPr/>
          </a:p>
        </p:txBody>
      </p:sp>
      <p:sp>
        <p:nvSpPr>
          <p:cNvPr id="436" name="Google Shape;436;p17"/>
          <p:cNvSpPr txBox="1"/>
          <p:nvPr/>
        </p:nvSpPr>
        <p:spPr>
          <a:xfrm>
            <a:off x="10995190" y="1887044"/>
            <a:ext cx="137638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7030A0"/>
                </a:solidFill>
                <a:latin typeface="Arial"/>
                <a:ea typeface="Arial"/>
                <a:cs typeface="Arial"/>
                <a:sym typeface="Arial"/>
              </a:rPr>
              <a:t>※ 怪しい</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8"/>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443" name="Google Shape;443;p18"/>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2B｜　マクロファージの差次的発現解析</a:t>
            </a:r>
            <a:endParaRPr/>
          </a:p>
        </p:txBody>
      </p:sp>
      <p:pic>
        <p:nvPicPr>
          <p:cNvPr id="444" name="Google Shape;444;p18"/>
          <p:cNvPicPr preferRelativeResize="0"/>
          <p:nvPr/>
        </p:nvPicPr>
        <p:blipFill rotWithShape="1">
          <a:blip r:embed="rId3">
            <a:alphaModFix/>
          </a:blip>
          <a:srcRect b="0" l="0" r="0" t="0"/>
          <a:stretch/>
        </p:blipFill>
        <p:spPr>
          <a:xfrm>
            <a:off x="307648" y="637832"/>
            <a:ext cx="7459039" cy="6220167"/>
          </a:xfrm>
          <a:prstGeom prst="rect">
            <a:avLst/>
          </a:prstGeom>
          <a:noFill/>
          <a:ln>
            <a:noFill/>
          </a:ln>
        </p:spPr>
      </p:pic>
      <p:sp>
        <p:nvSpPr>
          <p:cNvPr id="445" name="Google Shape;445;p18"/>
          <p:cNvSpPr txBox="1"/>
          <p:nvPr/>
        </p:nvSpPr>
        <p:spPr>
          <a:xfrm>
            <a:off x="7766687" y="920621"/>
            <a:ext cx="4302642" cy="467820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LYVE1_HIGHとPROLIFERATINGでは妊娠初期に濃縮され、近傍領域が重複。</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全てのサブタイプで、初期段階に特異なケモカインとサイトカインを含む炎症性遺伝子シグネチャーの発現上昇を観測</a:t>
            </a:r>
            <a:endParaRPr sz="1600">
              <a:solidFill>
                <a:srgbClr val="262626"/>
              </a:solidFill>
              <a:latin typeface="Arial"/>
              <a:ea typeface="Arial"/>
              <a:cs typeface="Arial"/>
              <a:sym typeface="Arial"/>
            </a:endParaRPr>
          </a:p>
          <a:p>
            <a:pPr indent="-285750" lvl="1" marL="742950" marR="0" rtl="0" algn="l">
              <a:lnSpc>
                <a:spcPct val="150000"/>
              </a:lnSpc>
              <a:spcBef>
                <a:spcPts val="0"/>
              </a:spcBef>
              <a:spcAft>
                <a:spcPts val="0"/>
              </a:spcAft>
              <a:buClr>
                <a:srgbClr val="262626"/>
              </a:buClr>
              <a:buSzPts val="1400"/>
              <a:buFont typeface="Noto Sans Symbols"/>
              <a:buChar char="🞐"/>
            </a:pPr>
            <a:r>
              <a:rPr b="0" i="0" lang="ja-JP" sz="1400" u="none" cap="none" strike="noStrike">
                <a:solidFill>
                  <a:srgbClr val="262626"/>
                </a:solidFill>
                <a:latin typeface="Arial"/>
                <a:ea typeface="Arial"/>
                <a:cs typeface="Arial"/>
                <a:sym typeface="Arial"/>
              </a:rPr>
              <a:t>TNFやNF-kBはリンパ組織の器官形成に関与</a:t>
            </a:r>
            <a:endParaRPr b="0" i="0" sz="1400" u="none" cap="none" strike="noStrike">
              <a:solidFill>
                <a:srgbClr val="262626"/>
              </a:solidFill>
              <a:latin typeface="Arial"/>
              <a:ea typeface="Arial"/>
              <a:cs typeface="Arial"/>
              <a:sym typeface="Arial"/>
            </a:endParaRPr>
          </a:p>
          <a:p>
            <a:pPr indent="-285750" lvl="1" marL="742950" marR="0" rtl="0" algn="l">
              <a:lnSpc>
                <a:spcPct val="150000"/>
              </a:lnSpc>
              <a:spcBef>
                <a:spcPts val="0"/>
              </a:spcBef>
              <a:spcAft>
                <a:spcPts val="0"/>
              </a:spcAft>
              <a:buClr>
                <a:srgbClr val="262626"/>
              </a:buClr>
              <a:buSzPts val="1400"/>
              <a:buFont typeface="Noto Sans Symbols"/>
              <a:buChar char="🞐"/>
            </a:pPr>
            <a:r>
              <a:rPr b="0" i="0" lang="ja-JP" sz="1400" u="none" cap="none" strike="noStrike">
                <a:solidFill>
                  <a:srgbClr val="262626"/>
                </a:solidFill>
                <a:latin typeface="Arial"/>
                <a:ea typeface="Arial"/>
                <a:cs typeface="Arial"/>
                <a:sym typeface="Arial"/>
              </a:rPr>
              <a:t>ケモカインは血管新生に関与</a:t>
            </a:r>
            <a:endParaRPr b="0" i="0" sz="1400" u="none" cap="none" strike="noStrike">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0" lvl="0" marL="0" marR="0" rtl="0" algn="l">
              <a:spcBef>
                <a:spcPts val="0"/>
              </a:spcBef>
              <a:spcAft>
                <a:spcPts val="0"/>
              </a:spcAft>
              <a:buNone/>
            </a:pPr>
            <a:r>
              <a:t/>
            </a:r>
            <a:endParaRPr sz="1600">
              <a:solidFill>
                <a:srgbClr val="262626"/>
              </a:solidFill>
              <a:latin typeface="Arial"/>
              <a:ea typeface="Arial"/>
              <a:cs typeface="Arial"/>
              <a:sym typeface="Arial"/>
            </a:endParaRPr>
          </a:p>
          <a:p>
            <a:pPr indent="0" lvl="0" marL="0" marR="0" rtl="0" algn="l">
              <a:spcBef>
                <a:spcPts val="0"/>
              </a:spcBef>
              <a:spcAft>
                <a:spcPts val="0"/>
              </a:spcAft>
              <a:buNone/>
            </a:pPr>
            <a:r>
              <a:t/>
            </a:r>
            <a:endParaRPr b="1"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Noto Sans Symbols"/>
              <a:buChar char="⮚"/>
            </a:pPr>
            <a:r>
              <a:rPr b="1" lang="ja-JP" sz="1600">
                <a:solidFill>
                  <a:srgbClr val="262626"/>
                </a:solidFill>
                <a:latin typeface="Arial"/>
                <a:ea typeface="Arial"/>
                <a:cs typeface="Arial"/>
                <a:sym typeface="Arial"/>
              </a:rPr>
              <a:t>MHCII_HIGHが10~12 pcwで抗原提示特性を獲得とリンパ管などの発達が同時なのではないか。</a:t>
            </a:r>
            <a:endParaRPr b="1"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p:txBody>
      </p:sp>
      <p:sp>
        <p:nvSpPr>
          <p:cNvPr id="446" name="Google Shape;446;p18"/>
          <p:cNvSpPr txBox="1"/>
          <p:nvPr/>
        </p:nvSpPr>
        <p:spPr>
          <a:xfrm>
            <a:off x="7850578" y="3108666"/>
            <a:ext cx="4134860"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Noto Sans Symbols"/>
              <a:buChar char="⮚"/>
            </a:pPr>
            <a:r>
              <a:rPr b="1" lang="ja-JP" sz="1600">
                <a:solidFill>
                  <a:srgbClr val="262626"/>
                </a:solidFill>
                <a:latin typeface="Arial"/>
                <a:ea typeface="Arial"/>
                <a:cs typeface="Arial"/>
                <a:sym typeface="Arial"/>
              </a:rPr>
              <a:t>初期のマクロファージが免疫学的機能を獲得する前に、血管新生、組織形態形成、恒常性維持に寄与している可能性が示唆</a:t>
            </a:r>
            <a:endParaRPr/>
          </a:p>
        </p:txBody>
      </p:sp>
      <p:sp>
        <p:nvSpPr>
          <p:cNvPr id="447" name="Google Shape;447;p18"/>
          <p:cNvSpPr txBox="1"/>
          <p:nvPr/>
        </p:nvSpPr>
        <p:spPr>
          <a:xfrm>
            <a:off x="8585861" y="5649349"/>
            <a:ext cx="3298492"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rgbClr val="7030A0"/>
                </a:solidFill>
                <a:latin typeface="Arial"/>
                <a:ea typeface="Arial"/>
                <a:cs typeface="Arial"/>
                <a:sym typeface="Arial"/>
              </a:rPr>
              <a:t>※ ケモカインやサイトカインから臓器生成を連想するのが良く分からない。成体になると、これらの機能を別の細胞が引き継ぐのか？？</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9"/>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454" name="Google Shape;454;p19"/>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2C-E｜　単球の差次的発現解析</a:t>
            </a:r>
            <a:endParaRPr/>
          </a:p>
        </p:txBody>
      </p:sp>
      <p:pic>
        <p:nvPicPr>
          <p:cNvPr id="455" name="Google Shape;455;p19"/>
          <p:cNvPicPr preferRelativeResize="0"/>
          <p:nvPr/>
        </p:nvPicPr>
        <p:blipFill rotWithShape="1">
          <a:blip r:embed="rId3">
            <a:alphaModFix/>
          </a:blip>
          <a:srcRect b="0" l="0" r="0" t="0"/>
          <a:stretch/>
        </p:blipFill>
        <p:spPr>
          <a:xfrm>
            <a:off x="186117" y="630881"/>
            <a:ext cx="4302642" cy="4727482"/>
          </a:xfrm>
          <a:prstGeom prst="rect">
            <a:avLst/>
          </a:prstGeom>
          <a:noFill/>
          <a:ln>
            <a:noFill/>
          </a:ln>
        </p:spPr>
      </p:pic>
      <p:pic>
        <p:nvPicPr>
          <p:cNvPr id="456" name="Google Shape;456;p19"/>
          <p:cNvPicPr preferRelativeResize="0"/>
          <p:nvPr/>
        </p:nvPicPr>
        <p:blipFill rotWithShape="1">
          <a:blip r:embed="rId4">
            <a:alphaModFix/>
          </a:blip>
          <a:srcRect b="0" l="0" r="26616" t="0"/>
          <a:stretch/>
        </p:blipFill>
        <p:spPr>
          <a:xfrm>
            <a:off x="4366078" y="630881"/>
            <a:ext cx="3087345" cy="4026179"/>
          </a:xfrm>
          <a:prstGeom prst="rect">
            <a:avLst/>
          </a:prstGeom>
          <a:noFill/>
          <a:ln>
            <a:noFill/>
          </a:ln>
        </p:spPr>
      </p:pic>
      <p:sp>
        <p:nvSpPr>
          <p:cNvPr id="457" name="Google Shape;457;p19"/>
          <p:cNvSpPr txBox="1"/>
          <p:nvPr/>
        </p:nvSpPr>
        <p:spPr>
          <a:xfrm>
            <a:off x="307647" y="5597546"/>
            <a:ext cx="5242547"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CXCR4</a:t>
            </a:r>
            <a:r>
              <a:rPr baseline="30000" lang="ja-JP" sz="1600">
                <a:solidFill>
                  <a:srgbClr val="262626"/>
                </a:solidFill>
                <a:latin typeface="Arial"/>
                <a:ea typeface="Arial"/>
                <a:cs typeface="Arial"/>
                <a:sym typeface="Arial"/>
              </a:rPr>
              <a:t>hi</a:t>
            </a:r>
            <a:r>
              <a:rPr lang="ja-JP" sz="1600">
                <a:solidFill>
                  <a:srgbClr val="262626"/>
                </a:solidFill>
                <a:latin typeface="Arial"/>
                <a:ea typeface="Arial"/>
                <a:cs typeface="Arial"/>
                <a:sym typeface="Arial"/>
              </a:rPr>
              <a:t>（I）：骨髄に濃縮</a:t>
            </a:r>
            <a:endParaRPr baseline="30000"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IL1B</a:t>
            </a:r>
            <a:r>
              <a:rPr baseline="30000" lang="ja-JP" sz="1600">
                <a:solidFill>
                  <a:srgbClr val="262626"/>
                </a:solidFill>
                <a:latin typeface="Arial"/>
                <a:ea typeface="Arial"/>
                <a:cs typeface="Arial"/>
                <a:sym typeface="Arial"/>
              </a:rPr>
              <a:t>hi</a:t>
            </a:r>
            <a:r>
              <a:rPr lang="ja-JP" sz="1600">
                <a:solidFill>
                  <a:srgbClr val="262626"/>
                </a:solidFill>
                <a:latin typeface="Arial"/>
                <a:ea typeface="Arial"/>
                <a:cs typeface="Arial"/>
                <a:sym typeface="Arial"/>
              </a:rPr>
              <a:t>（III）：末梢組織に濃縮</a:t>
            </a:r>
            <a:endParaRPr baseline="30000"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CCR2</a:t>
            </a:r>
            <a:r>
              <a:rPr baseline="30000" lang="ja-JP" sz="1600">
                <a:solidFill>
                  <a:srgbClr val="262626"/>
                </a:solidFill>
                <a:latin typeface="Arial"/>
                <a:ea typeface="Arial"/>
                <a:cs typeface="Arial"/>
                <a:sym typeface="Arial"/>
              </a:rPr>
              <a:t>hi</a:t>
            </a:r>
            <a:r>
              <a:rPr lang="ja-JP" sz="1600">
                <a:solidFill>
                  <a:srgbClr val="262626"/>
                </a:solidFill>
                <a:latin typeface="Arial"/>
                <a:ea typeface="Arial"/>
                <a:cs typeface="Arial"/>
                <a:sym typeface="Arial"/>
              </a:rPr>
              <a:t>（II）：骨髄側と末梢側の亜集団を検出</a:t>
            </a:r>
            <a:endParaRPr baseline="30000" sz="1600">
              <a:solidFill>
                <a:srgbClr val="262626"/>
              </a:solidFill>
              <a:latin typeface="Arial"/>
              <a:ea typeface="Arial"/>
              <a:cs typeface="Arial"/>
              <a:sym typeface="Arial"/>
            </a:endParaRPr>
          </a:p>
        </p:txBody>
      </p:sp>
      <p:sp>
        <p:nvSpPr>
          <p:cNvPr id="458" name="Google Shape;458;p19"/>
          <p:cNvSpPr txBox="1"/>
          <p:nvPr/>
        </p:nvSpPr>
        <p:spPr>
          <a:xfrm>
            <a:off x="2592619" y="786114"/>
            <a:ext cx="8346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highlight>
                  <a:srgbClr val="FFFF00"/>
                </a:highlight>
                <a:latin typeface="Arial"/>
                <a:ea typeface="Arial"/>
                <a:cs typeface="Arial"/>
                <a:sym typeface="Arial"/>
              </a:rPr>
              <a:t>I</a:t>
            </a:r>
            <a:endParaRPr/>
          </a:p>
        </p:txBody>
      </p:sp>
      <p:sp>
        <p:nvSpPr>
          <p:cNvPr id="459" name="Google Shape;459;p19"/>
          <p:cNvSpPr txBox="1"/>
          <p:nvPr/>
        </p:nvSpPr>
        <p:spPr>
          <a:xfrm>
            <a:off x="2561630" y="1821017"/>
            <a:ext cx="8346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highlight>
                  <a:srgbClr val="FFFF00"/>
                </a:highlight>
                <a:latin typeface="Arial"/>
                <a:ea typeface="Arial"/>
                <a:cs typeface="Arial"/>
                <a:sym typeface="Arial"/>
              </a:rPr>
              <a:t>II</a:t>
            </a:r>
            <a:endParaRPr/>
          </a:p>
        </p:txBody>
      </p:sp>
      <p:sp>
        <p:nvSpPr>
          <p:cNvPr id="460" name="Google Shape;460;p19"/>
          <p:cNvSpPr txBox="1"/>
          <p:nvPr/>
        </p:nvSpPr>
        <p:spPr>
          <a:xfrm>
            <a:off x="1624360" y="1821017"/>
            <a:ext cx="8346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highlight>
                  <a:srgbClr val="FFFF00"/>
                </a:highlight>
                <a:latin typeface="Arial"/>
                <a:ea typeface="Arial"/>
                <a:cs typeface="Arial"/>
                <a:sym typeface="Arial"/>
              </a:rPr>
              <a:t>III</a:t>
            </a:r>
            <a:endParaRPr/>
          </a:p>
        </p:txBody>
      </p:sp>
      <p:sp>
        <p:nvSpPr>
          <p:cNvPr id="461" name="Google Shape;461;p19"/>
          <p:cNvSpPr/>
          <p:nvPr/>
        </p:nvSpPr>
        <p:spPr>
          <a:xfrm>
            <a:off x="6096000" y="2968703"/>
            <a:ext cx="655674" cy="965344"/>
          </a:xfrm>
          <a:prstGeom prst="rect">
            <a:avLst/>
          </a:prstGeom>
          <a:noFill/>
          <a:ln cap="flat" cmpd="sng" w="44450">
            <a:solidFill>
              <a:srgbClr val="CC006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Google Shape;462;p19"/>
          <p:cNvSpPr txBox="1"/>
          <p:nvPr/>
        </p:nvSpPr>
        <p:spPr>
          <a:xfrm>
            <a:off x="1529049" y="2968702"/>
            <a:ext cx="83460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rgbClr val="262626"/>
                </a:solidFill>
                <a:highlight>
                  <a:srgbClr val="FFFF00"/>
                </a:highlight>
                <a:latin typeface="Arial"/>
                <a:ea typeface="Arial"/>
                <a:cs typeface="Arial"/>
                <a:sym typeface="Arial"/>
              </a:rPr>
              <a:t>I+II</a:t>
            </a:r>
            <a:endParaRPr/>
          </a:p>
        </p:txBody>
      </p:sp>
      <p:sp>
        <p:nvSpPr>
          <p:cNvPr id="463" name="Google Shape;463;p19"/>
          <p:cNvSpPr txBox="1"/>
          <p:nvPr/>
        </p:nvSpPr>
        <p:spPr>
          <a:xfrm>
            <a:off x="2833083" y="2968703"/>
            <a:ext cx="83460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rgbClr val="262626"/>
                </a:solidFill>
                <a:highlight>
                  <a:srgbClr val="FFFF00"/>
                </a:highlight>
                <a:latin typeface="Arial"/>
                <a:ea typeface="Arial"/>
                <a:cs typeface="Arial"/>
                <a:sym typeface="Arial"/>
              </a:rPr>
              <a:t>II+III</a:t>
            </a:r>
            <a:endParaRPr/>
          </a:p>
        </p:txBody>
      </p:sp>
      <p:sp>
        <p:nvSpPr>
          <p:cNvPr id="464" name="Google Shape;464;p19"/>
          <p:cNvSpPr txBox="1"/>
          <p:nvPr/>
        </p:nvSpPr>
        <p:spPr>
          <a:xfrm>
            <a:off x="2833083" y="4216966"/>
            <a:ext cx="83460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rgbClr val="262626"/>
                </a:solidFill>
                <a:highlight>
                  <a:srgbClr val="FFFF00"/>
                </a:highlight>
                <a:latin typeface="Arial"/>
                <a:ea typeface="Arial"/>
                <a:cs typeface="Arial"/>
                <a:sym typeface="Arial"/>
              </a:rPr>
              <a:t>II+III</a:t>
            </a:r>
            <a:endParaRPr/>
          </a:p>
        </p:txBody>
      </p:sp>
      <p:sp>
        <p:nvSpPr>
          <p:cNvPr id="465" name="Google Shape;465;p19"/>
          <p:cNvSpPr txBox="1"/>
          <p:nvPr/>
        </p:nvSpPr>
        <p:spPr>
          <a:xfrm>
            <a:off x="1414569" y="4216965"/>
            <a:ext cx="83460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rgbClr val="262626"/>
                </a:solidFill>
                <a:highlight>
                  <a:srgbClr val="FFFF00"/>
                </a:highlight>
                <a:latin typeface="Arial"/>
                <a:ea typeface="Arial"/>
                <a:cs typeface="Arial"/>
                <a:sym typeface="Arial"/>
              </a:rPr>
              <a:t>II+III</a:t>
            </a:r>
            <a:endParaRPr/>
          </a:p>
        </p:txBody>
      </p:sp>
      <p:pic>
        <p:nvPicPr>
          <p:cNvPr id="466" name="Google Shape;466;p19"/>
          <p:cNvPicPr preferRelativeResize="0"/>
          <p:nvPr/>
        </p:nvPicPr>
        <p:blipFill rotWithShape="1">
          <a:blip r:embed="rId4">
            <a:alphaModFix/>
          </a:blip>
          <a:srcRect b="43999" l="76557" r="202" t="21710"/>
          <a:stretch/>
        </p:blipFill>
        <p:spPr>
          <a:xfrm>
            <a:off x="7118293" y="95823"/>
            <a:ext cx="977792" cy="1380582"/>
          </a:xfrm>
          <a:prstGeom prst="rect">
            <a:avLst/>
          </a:prstGeom>
          <a:noFill/>
          <a:ln>
            <a:noFill/>
          </a:ln>
        </p:spPr>
      </p:pic>
      <p:pic>
        <p:nvPicPr>
          <p:cNvPr id="467" name="Google Shape;467;p19"/>
          <p:cNvPicPr preferRelativeResize="0"/>
          <p:nvPr/>
        </p:nvPicPr>
        <p:blipFill rotWithShape="1">
          <a:blip r:embed="rId5">
            <a:alphaModFix/>
          </a:blip>
          <a:srcRect b="0" l="0" r="0" t="0"/>
          <a:stretch/>
        </p:blipFill>
        <p:spPr>
          <a:xfrm>
            <a:off x="7831200" y="2431095"/>
            <a:ext cx="4170484" cy="2225965"/>
          </a:xfrm>
          <a:prstGeom prst="rect">
            <a:avLst/>
          </a:prstGeom>
          <a:noFill/>
          <a:ln>
            <a:noFill/>
          </a:ln>
        </p:spPr>
      </p:pic>
      <p:sp>
        <p:nvSpPr>
          <p:cNvPr id="468" name="Google Shape;468;p19"/>
          <p:cNvSpPr txBox="1"/>
          <p:nvPr/>
        </p:nvSpPr>
        <p:spPr>
          <a:xfrm>
            <a:off x="7831200" y="871125"/>
            <a:ext cx="4360800"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IL-Bの発現を見てもCXCR4寄りかIL1B寄りかで亜集団を同定できている。</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ILB寄りの群ではTNF-αシグナル遺伝子を発現</a:t>
            </a:r>
            <a:endParaRPr sz="1600">
              <a:solidFill>
                <a:srgbClr val="262626"/>
              </a:solidFill>
              <a:latin typeface="Arial"/>
              <a:ea typeface="Arial"/>
              <a:cs typeface="Arial"/>
              <a:sym typeface="Arial"/>
            </a:endParaRPr>
          </a:p>
        </p:txBody>
      </p:sp>
      <p:sp>
        <p:nvSpPr>
          <p:cNvPr id="469" name="Google Shape;469;p19"/>
          <p:cNvSpPr txBox="1"/>
          <p:nvPr/>
        </p:nvSpPr>
        <p:spPr>
          <a:xfrm>
            <a:off x="8480879" y="2784036"/>
            <a:ext cx="579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highlight>
                  <a:srgbClr val="FFFF00"/>
                </a:highlight>
                <a:latin typeface="Arial"/>
                <a:ea typeface="Arial"/>
                <a:cs typeface="Arial"/>
                <a:sym typeface="Arial"/>
              </a:rPr>
              <a:t>I</a:t>
            </a:r>
            <a:endParaRPr/>
          </a:p>
        </p:txBody>
      </p:sp>
      <p:sp>
        <p:nvSpPr>
          <p:cNvPr id="470" name="Google Shape;470;p19"/>
          <p:cNvSpPr txBox="1"/>
          <p:nvPr/>
        </p:nvSpPr>
        <p:spPr>
          <a:xfrm>
            <a:off x="9391835" y="2782342"/>
            <a:ext cx="579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highlight>
                  <a:srgbClr val="FFFF00"/>
                </a:highlight>
                <a:latin typeface="Arial"/>
                <a:ea typeface="Arial"/>
                <a:cs typeface="Arial"/>
                <a:sym typeface="Arial"/>
              </a:rPr>
              <a:t>II</a:t>
            </a:r>
            <a:endParaRPr b="1" sz="1800">
              <a:solidFill>
                <a:srgbClr val="262626"/>
              </a:solidFill>
              <a:highlight>
                <a:srgbClr val="FFFF00"/>
              </a:highlight>
              <a:latin typeface="Arial"/>
              <a:ea typeface="Arial"/>
              <a:cs typeface="Arial"/>
              <a:sym typeface="Arial"/>
            </a:endParaRPr>
          </a:p>
        </p:txBody>
      </p:sp>
      <p:sp>
        <p:nvSpPr>
          <p:cNvPr id="471" name="Google Shape;471;p19"/>
          <p:cNvSpPr txBox="1"/>
          <p:nvPr/>
        </p:nvSpPr>
        <p:spPr>
          <a:xfrm>
            <a:off x="10406866" y="2782342"/>
            <a:ext cx="579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highlight>
                  <a:srgbClr val="FFFF00"/>
                </a:highlight>
                <a:latin typeface="Arial"/>
                <a:ea typeface="Arial"/>
                <a:cs typeface="Arial"/>
                <a:sym typeface="Arial"/>
              </a:rPr>
              <a:t>II</a:t>
            </a:r>
            <a:endParaRPr b="1" sz="1800">
              <a:solidFill>
                <a:srgbClr val="262626"/>
              </a:solidFill>
              <a:highlight>
                <a:srgbClr val="FFFF00"/>
              </a:highlight>
              <a:latin typeface="Arial"/>
              <a:ea typeface="Arial"/>
              <a:cs typeface="Arial"/>
              <a:sym typeface="Arial"/>
            </a:endParaRPr>
          </a:p>
        </p:txBody>
      </p:sp>
      <p:sp>
        <p:nvSpPr>
          <p:cNvPr id="472" name="Google Shape;472;p19"/>
          <p:cNvSpPr txBox="1"/>
          <p:nvPr/>
        </p:nvSpPr>
        <p:spPr>
          <a:xfrm>
            <a:off x="11364429" y="2782342"/>
            <a:ext cx="579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highlight>
                  <a:srgbClr val="FFFF00"/>
                </a:highlight>
                <a:latin typeface="Arial"/>
                <a:ea typeface="Arial"/>
                <a:cs typeface="Arial"/>
                <a:sym typeface="Arial"/>
              </a:rPr>
              <a:t>III</a:t>
            </a:r>
            <a:endParaRPr/>
          </a:p>
        </p:txBody>
      </p:sp>
      <p:sp>
        <p:nvSpPr>
          <p:cNvPr id="473" name="Google Shape;473;p19"/>
          <p:cNvSpPr txBox="1"/>
          <p:nvPr/>
        </p:nvSpPr>
        <p:spPr>
          <a:xfrm>
            <a:off x="5236466" y="5412880"/>
            <a:ext cx="670774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骨髄から末梢組織への単球の排出に伴い、CXCR4</a:t>
            </a:r>
            <a:r>
              <a:rPr b="1" baseline="30000" lang="ja-JP" sz="1800">
                <a:solidFill>
                  <a:srgbClr val="262626"/>
                </a:solidFill>
                <a:latin typeface="Arial"/>
                <a:ea typeface="Arial"/>
                <a:cs typeface="Arial"/>
                <a:sym typeface="Arial"/>
              </a:rPr>
              <a:t>hi</a:t>
            </a:r>
            <a:r>
              <a:rPr b="1" lang="ja-JP" sz="1800">
                <a:solidFill>
                  <a:srgbClr val="262626"/>
                </a:solidFill>
                <a:latin typeface="Arial"/>
                <a:ea typeface="Arial"/>
                <a:cs typeface="Arial"/>
                <a:sym typeface="Arial"/>
              </a:rPr>
              <a:t>（I）からCCR2</a:t>
            </a:r>
            <a:r>
              <a:rPr b="1" baseline="30000" lang="ja-JP" sz="1800">
                <a:solidFill>
                  <a:srgbClr val="262626"/>
                </a:solidFill>
                <a:latin typeface="Arial"/>
                <a:ea typeface="Arial"/>
                <a:cs typeface="Arial"/>
                <a:sym typeface="Arial"/>
              </a:rPr>
              <a:t>hi</a:t>
            </a:r>
            <a:r>
              <a:rPr b="1" lang="ja-JP" sz="1800">
                <a:solidFill>
                  <a:srgbClr val="262626"/>
                </a:solidFill>
                <a:latin typeface="Arial"/>
                <a:ea typeface="Arial"/>
                <a:cs typeface="Arial"/>
                <a:sym typeface="Arial"/>
              </a:rPr>
              <a:t>（II）へと移行し、 CCR2</a:t>
            </a:r>
            <a:r>
              <a:rPr b="1" baseline="30000" lang="ja-JP" sz="1800">
                <a:solidFill>
                  <a:srgbClr val="262626"/>
                </a:solidFill>
                <a:latin typeface="Arial"/>
                <a:ea typeface="Arial"/>
                <a:cs typeface="Arial"/>
                <a:sym typeface="Arial"/>
              </a:rPr>
              <a:t>hi</a:t>
            </a:r>
            <a:r>
              <a:rPr b="1" lang="ja-JP" sz="1800">
                <a:solidFill>
                  <a:srgbClr val="262626"/>
                </a:solidFill>
                <a:latin typeface="Arial"/>
                <a:ea typeface="Arial"/>
                <a:cs typeface="Arial"/>
                <a:sym typeface="Arial"/>
              </a:rPr>
              <a:t>は組織内でIL1B</a:t>
            </a:r>
            <a:r>
              <a:rPr b="1" baseline="30000" lang="ja-JP" sz="1800">
                <a:solidFill>
                  <a:srgbClr val="262626"/>
                </a:solidFill>
                <a:latin typeface="Arial"/>
                <a:ea typeface="Arial"/>
                <a:cs typeface="Arial"/>
                <a:sym typeface="Arial"/>
              </a:rPr>
              <a:t>hi</a:t>
            </a:r>
            <a:r>
              <a:rPr b="1" lang="ja-JP" sz="1800">
                <a:solidFill>
                  <a:srgbClr val="262626"/>
                </a:solidFill>
                <a:latin typeface="Arial"/>
                <a:ea typeface="Arial"/>
                <a:cs typeface="Arial"/>
                <a:sym typeface="Arial"/>
              </a:rPr>
              <a:t>（III）へとさらに成熟することを示唆している。</a:t>
            </a:r>
            <a:endParaRPr b="1" sz="1800">
              <a:solidFill>
                <a:srgbClr val="262626"/>
              </a:solidFill>
              <a:latin typeface="Arial"/>
              <a:ea typeface="Arial"/>
              <a:cs typeface="Arial"/>
              <a:sym typeface="Arial"/>
            </a:endParaRPr>
          </a:p>
        </p:txBody>
      </p:sp>
      <p:sp>
        <p:nvSpPr>
          <p:cNvPr id="474" name="Google Shape;474;p19"/>
          <p:cNvSpPr txBox="1"/>
          <p:nvPr/>
        </p:nvSpPr>
        <p:spPr>
          <a:xfrm>
            <a:off x="10027557" y="6199524"/>
            <a:ext cx="187874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rgbClr val="7030A0"/>
                </a:solidFill>
                <a:latin typeface="Arial"/>
                <a:ea typeface="Arial"/>
                <a:cs typeface="Arial"/>
                <a:sym typeface="Arial"/>
              </a:rPr>
              <a:t>必要十分か？</a:t>
            </a:r>
            <a:endParaRPr sz="1400">
              <a:solidFill>
                <a:srgbClr val="7030A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p:nvPr/>
        </p:nvSpPr>
        <p:spPr>
          <a:xfrm>
            <a:off x="1599612" y="663077"/>
            <a:ext cx="9057706" cy="1194098"/>
          </a:xfrm>
          <a:prstGeom prst="rect">
            <a:avLst/>
          </a:prstGeom>
          <a:solidFill>
            <a:srgbClr val="D5DB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1" name="Google Shape;101;p2"/>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102" name="Google Shape;102;p2"/>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空間トランスクリプトームに興味がある！！</a:t>
            </a:r>
            <a:endParaRPr/>
          </a:p>
        </p:txBody>
      </p:sp>
      <p:sp>
        <p:nvSpPr>
          <p:cNvPr id="103" name="Google Shape;103;p2"/>
          <p:cNvSpPr txBox="1"/>
          <p:nvPr/>
        </p:nvSpPr>
        <p:spPr>
          <a:xfrm>
            <a:off x="374323" y="2197666"/>
            <a:ext cx="6958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ja-JP" sz="1800" u="none" cap="none" strike="noStrike">
                <a:solidFill>
                  <a:srgbClr val="262626"/>
                </a:solidFill>
                <a:latin typeface="Arial"/>
                <a:ea typeface="Arial"/>
                <a:cs typeface="Arial"/>
                <a:sym typeface="Arial"/>
              </a:rPr>
              <a:t>■ 空間トランスクリプトーム解析の種類</a:t>
            </a:r>
            <a:endParaRPr b="1" sz="1800">
              <a:solidFill>
                <a:srgbClr val="262626"/>
              </a:solidFill>
              <a:latin typeface="Arial"/>
              <a:ea typeface="Arial"/>
              <a:cs typeface="Arial"/>
              <a:sym typeface="Arial"/>
            </a:endParaRPr>
          </a:p>
        </p:txBody>
      </p:sp>
      <p:pic>
        <p:nvPicPr>
          <p:cNvPr id="104" name="Google Shape;104;p2"/>
          <p:cNvPicPr preferRelativeResize="0"/>
          <p:nvPr/>
        </p:nvPicPr>
        <p:blipFill rotWithShape="1">
          <a:blip r:embed="rId3">
            <a:alphaModFix/>
          </a:blip>
          <a:srcRect b="0" l="0" r="0" t="0"/>
          <a:stretch/>
        </p:blipFill>
        <p:spPr>
          <a:xfrm>
            <a:off x="374323" y="2660635"/>
            <a:ext cx="6011114" cy="3686689"/>
          </a:xfrm>
          <a:prstGeom prst="rect">
            <a:avLst/>
          </a:prstGeom>
          <a:noFill/>
          <a:ln>
            <a:noFill/>
          </a:ln>
        </p:spPr>
      </p:pic>
      <p:sp>
        <p:nvSpPr>
          <p:cNvPr id="105" name="Google Shape;105;p2"/>
          <p:cNvSpPr txBox="1"/>
          <p:nvPr/>
        </p:nvSpPr>
        <p:spPr>
          <a:xfrm>
            <a:off x="374323" y="6347324"/>
            <a:ext cx="231882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Genble Inc. ホームページより抜粋</a:t>
            </a:r>
            <a:endParaRPr sz="1100">
              <a:solidFill>
                <a:srgbClr val="262626"/>
              </a:solidFill>
              <a:latin typeface="Arial"/>
              <a:ea typeface="Arial"/>
              <a:cs typeface="Arial"/>
              <a:sym typeface="Arial"/>
            </a:endParaRPr>
          </a:p>
        </p:txBody>
      </p:sp>
      <p:sp>
        <p:nvSpPr>
          <p:cNvPr id="106" name="Google Shape;106;p2"/>
          <p:cNvSpPr txBox="1"/>
          <p:nvPr/>
        </p:nvSpPr>
        <p:spPr>
          <a:xfrm>
            <a:off x="6637007" y="2660635"/>
            <a:ext cx="34686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① 関心領域（ROI）タイプ</a:t>
            </a:r>
            <a:endParaRPr b="1" sz="1800">
              <a:solidFill>
                <a:srgbClr val="262626"/>
              </a:solidFill>
              <a:latin typeface="Arial"/>
              <a:ea typeface="Arial"/>
              <a:cs typeface="Arial"/>
              <a:sym typeface="Arial"/>
            </a:endParaRPr>
          </a:p>
        </p:txBody>
      </p:sp>
      <p:sp>
        <p:nvSpPr>
          <p:cNvPr id="107" name="Google Shape;107;p2"/>
          <p:cNvSpPr txBox="1"/>
          <p:nvPr/>
        </p:nvSpPr>
        <p:spPr>
          <a:xfrm>
            <a:off x="6637007" y="3928736"/>
            <a:ext cx="34686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② スポットタイプ</a:t>
            </a:r>
            <a:endParaRPr b="1" sz="1800">
              <a:solidFill>
                <a:srgbClr val="262626"/>
              </a:solidFill>
              <a:latin typeface="Arial"/>
              <a:ea typeface="Arial"/>
              <a:cs typeface="Arial"/>
              <a:sym typeface="Arial"/>
            </a:endParaRPr>
          </a:p>
        </p:txBody>
      </p:sp>
      <p:sp>
        <p:nvSpPr>
          <p:cNvPr id="108" name="Google Shape;108;p2"/>
          <p:cNvSpPr txBox="1"/>
          <p:nvPr/>
        </p:nvSpPr>
        <p:spPr>
          <a:xfrm>
            <a:off x="6637007" y="5196837"/>
            <a:ext cx="34686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③ シングルセル/1分子タイプ</a:t>
            </a:r>
            <a:endParaRPr b="1" sz="1800">
              <a:solidFill>
                <a:srgbClr val="262626"/>
              </a:solidFill>
              <a:latin typeface="Arial"/>
              <a:ea typeface="Arial"/>
              <a:cs typeface="Arial"/>
              <a:sym typeface="Arial"/>
            </a:endParaRPr>
          </a:p>
        </p:txBody>
      </p:sp>
      <p:sp>
        <p:nvSpPr>
          <p:cNvPr id="109" name="Google Shape;109;p2"/>
          <p:cNvSpPr txBox="1"/>
          <p:nvPr/>
        </p:nvSpPr>
        <p:spPr>
          <a:xfrm>
            <a:off x="6740768" y="3048981"/>
            <a:ext cx="4947217" cy="5847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関心領域を限定して、通常のRNA-Seqを実施する。</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バルクの網羅的な発現量解析。</a:t>
            </a:r>
            <a:endParaRPr sz="1600">
              <a:solidFill>
                <a:srgbClr val="262626"/>
              </a:solidFill>
              <a:latin typeface="Arial"/>
              <a:ea typeface="Arial"/>
              <a:cs typeface="Arial"/>
              <a:sym typeface="Arial"/>
            </a:endParaRPr>
          </a:p>
        </p:txBody>
      </p:sp>
      <p:sp>
        <p:nvSpPr>
          <p:cNvPr id="110" name="Google Shape;110;p2"/>
          <p:cNvSpPr txBox="1"/>
          <p:nvPr/>
        </p:nvSpPr>
        <p:spPr>
          <a:xfrm>
            <a:off x="6740769" y="4300405"/>
            <a:ext cx="4947217" cy="5847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数十個程度の細胞/スポットでトランスクリプトーム解析。</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位置情報は保持されるが、解析されない細胞もある。</a:t>
            </a:r>
            <a:endParaRPr sz="1600">
              <a:solidFill>
                <a:srgbClr val="262626"/>
              </a:solidFill>
              <a:latin typeface="Arial"/>
              <a:ea typeface="Arial"/>
              <a:cs typeface="Arial"/>
              <a:sym typeface="Arial"/>
            </a:endParaRPr>
          </a:p>
        </p:txBody>
      </p:sp>
      <p:sp>
        <p:nvSpPr>
          <p:cNvPr id="111" name="Google Shape;111;p2"/>
          <p:cNvSpPr txBox="1"/>
          <p:nvPr/>
        </p:nvSpPr>
        <p:spPr>
          <a:xfrm>
            <a:off x="6740767" y="5566169"/>
            <a:ext cx="4947217"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組織切片上のRNAを1分子ごとに検出し、細胞境界と併せて解析。</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検査遺伝子数は数百～数千遺伝子と網羅性に課題。</a:t>
            </a:r>
            <a:endParaRPr sz="1600">
              <a:solidFill>
                <a:srgbClr val="262626"/>
              </a:solidFill>
              <a:latin typeface="Arial"/>
              <a:ea typeface="Arial"/>
              <a:cs typeface="Arial"/>
              <a:sym typeface="Arial"/>
            </a:endParaRPr>
          </a:p>
        </p:txBody>
      </p:sp>
      <p:sp>
        <p:nvSpPr>
          <p:cNvPr id="112" name="Google Shape;112;p2"/>
          <p:cNvSpPr txBox="1"/>
          <p:nvPr/>
        </p:nvSpPr>
        <p:spPr>
          <a:xfrm>
            <a:off x="0" y="636898"/>
            <a:ext cx="12192000" cy="113030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ja-JP" sz="2400">
                <a:solidFill>
                  <a:srgbClr val="262626"/>
                </a:solidFill>
                <a:latin typeface="Arial"/>
                <a:ea typeface="Arial"/>
                <a:cs typeface="Arial"/>
                <a:sym typeface="Arial"/>
              </a:rPr>
              <a:t>網羅的な遺伝子発現プロファイルを空間情報と紐づけて解析</a:t>
            </a:r>
            <a:endParaRPr b="1" sz="2400">
              <a:solidFill>
                <a:srgbClr val="262626"/>
              </a:solidFill>
              <a:latin typeface="Arial"/>
              <a:ea typeface="Arial"/>
              <a:cs typeface="Arial"/>
              <a:sym typeface="Arial"/>
            </a:endParaRPr>
          </a:p>
          <a:p>
            <a:pPr indent="0" lvl="0" marL="0" marR="0" rtl="0" algn="ctr">
              <a:lnSpc>
                <a:spcPct val="150000"/>
              </a:lnSpc>
              <a:spcBef>
                <a:spcPts val="0"/>
              </a:spcBef>
              <a:spcAft>
                <a:spcPts val="0"/>
              </a:spcAft>
              <a:buNone/>
            </a:pPr>
            <a:r>
              <a:rPr b="1" lang="ja-JP" sz="2400">
                <a:solidFill>
                  <a:srgbClr val="262626"/>
                </a:solidFill>
                <a:latin typeface="Arial"/>
                <a:ea typeface="Arial"/>
                <a:cs typeface="Arial"/>
                <a:sym typeface="Arial"/>
              </a:rPr>
              <a:t>🡪 空間的な分布や固有の機能の理解</a:t>
            </a:r>
            <a:endParaRPr b="1" sz="2400">
              <a:solidFill>
                <a:srgbClr val="262626"/>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0"/>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480" name="Google Shape;480;p20"/>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論文構成</a:t>
            </a:r>
            <a:endParaRPr/>
          </a:p>
        </p:txBody>
      </p:sp>
      <p:sp>
        <p:nvSpPr>
          <p:cNvPr id="481" name="Google Shape;481;p20"/>
          <p:cNvSpPr/>
          <p:nvPr/>
        </p:nvSpPr>
        <p:spPr>
          <a:xfrm>
            <a:off x="311139" y="1015388"/>
            <a:ext cx="883744" cy="376763"/>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1</a:t>
            </a:r>
            <a:endParaRPr b="1" sz="1800">
              <a:solidFill>
                <a:schemeClr val="lt1"/>
              </a:solidFill>
              <a:latin typeface="Arial"/>
              <a:ea typeface="Arial"/>
              <a:cs typeface="Arial"/>
              <a:sym typeface="Arial"/>
            </a:endParaRPr>
          </a:p>
        </p:txBody>
      </p:sp>
      <p:sp>
        <p:nvSpPr>
          <p:cNvPr id="482" name="Google Shape;482;p20"/>
          <p:cNvSpPr/>
          <p:nvPr/>
        </p:nvSpPr>
        <p:spPr>
          <a:xfrm>
            <a:off x="307651" y="1949180"/>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2</a:t>
            </a:r>
            <a:endParaRPr b="1" sz="1800">
              <a:solidFill>
                <a:schemeClr val="lt1"/>
              </a:solidFill>
              <a:latin typeface="Arial"/>
              <a:ea typeface="Arial"/>
              <a:cs typeface="Arial"/>
              <a:sym typeface="Arial"/>
            </a:endParaRPr>
          </a:p>
        </p:txBody>
      </p:sp>
      <p:sp>
        <p:nvSpPr>
          <p:cNvPr id="483" name="Google Shape;483;p20"/>
          <p:cNvSpPr/>
          <p:nvPr/>
        </p:nvSpPr>
        <p:spPr>
          <a:xfrm>
            <a:off x="307650" y="2886683"/>
            <a:ext cx="883745" cy="384011"/>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3</a:t>
            </a:r>
            <a:endParaRPr b="1" sz="1800">
              <a:solidFill>
                <a:schemeClr val="lt1"/>
              </a:solidFill>
              <a:latin typeface="Arial"/>
              <a:ea typeface="Arial"/>
              <a:cs typeface="Arial"/>
              <a:sym typeface="Arial"/>
            </a:endParaRPr>
          </a:p>
        </p:txBody>
      </p:sp>
      <p:sp>
        <p:nvSpPr>
          <p:cNvPr id="484" name="Google Shape;484;p20"/>
          <p:cNvSpPr/>
          <p:nvPr/>
        </p:nvSpPr>
        <p:spPr>
          <a:xfrm>
            <a:off x="307648" y="3824186"/>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4</a:t>
            </a:r>
            <a:endParaRPr b="1" sz="1800">
              <a:solidFill>
                <a:schemeClr val="lt1"/>
              </a:solidFill>
              <a:latin typeface="Arial"/>
              <a:ea typeface="Arial"/>
              <a:cs typeface="Arial"/>
              <a:sym typeface="Arial"/>
            </a:endParaRPr>
          </a:p>
        </p:txBody>
      </p:sp>
      <p:sp>
        <p:nvSpPr>
          <p:cNvPr id="485" name="Google Shape;485;p20"/>
          <p:cNvSpPr txBox="1"/>
          <p:nvPr/>
        </p:nvSpPr>
        <p:spPr>
          <a:xfrm>
            <a:off x="1320305" y="1042433"/>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発達中のヒト免疫系の組織間細胞アトラスの提供（研究の外観）</a:t>
            </a:r>
            <a:endParaRPr/>
          </a:p>
        </p:txBody>
      </p:sp>
      <p:sp>
        <p:nvSpPr>
          <p:cNvPr id="486" name="Google Shape;486;p20"/>
          <p:cNvSpPr/>
          <p:nvPr/>
        </p:nvSpPr>
        <p:spPr>
          <a:xfrm>
            <a:off x="307649" y="4765226"/>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5</a:t>
            </a:r>
            <a:endParaRPr b="1" sz="1800">
              <a:solidFill>
                <a:schemeClr val="lt1"/>
              </a:solidFill>
              <a:latin typeface="Arial"/>
              <a:ea typeface="Arial"/>
              <a:cs typeface="Arial"/>
              <a:sym typeface="Arial"/>
            </a:endParaRPr>
          </a:p>
        </p:txBody>
      </p:sp>
      <p:sp>
        <p:nvSpPr>
          <p:cNvPr id="487" name="Google Shape;487;p20"/>
          <p:cNvSpPr/>
          <p:nvPr/>
        </p:nvSpPr>
        <p:spPr>
          <a:xfrm>
            <a:off x="307648" y="5699192"/>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6</a:t>
            </a:r>
            <a:endParaRPr b="1" sz="1800">
              <a:solidFill>
                <a:schemeClr val="lt1"/>
              </a:solidFill>
              <a:latin typeface="Arial"/>
              <a:ea typeface="Arial"/>
              <a:cs typeface="Arial"/>
              <a:sym typeface="Arial"/>
            </a:endParaRPr>
          </a:p>
        </p:txBody>
      </p:sp>
      <p:sp>
        <p:nvSpPr>
          <p:cNvPr id="488" name="Google Shape;488;p20"/>
          <p:cNvSpPr txBox="1"/>
          <p:nvPr/>
        </p:nvSpPr>
        <p:spPr>
          <a:xfrm>
            <a:off x="1320305" y="1963859"/>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時間と組織に渡る骨髄球の変化</a:t>
            </a:r>
            <a:endParaRPr/>
          </a:p>
        </p:txBody>
      </p:sp>
      <p:sp>
        <p:nvSpPr>
          <p:cNvPr id="489" name="Google Shape;489;p20"/>
          <p:cNvSpPr txBox="1"/>
          <p:nvPr/>
        </p:nvSpPr>
        <p:spPr>
          <a:xfrm>
            <a:off x="1320305" y="2901362"/>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0C0C0C"/>
                </a:solidFill>
                <a:latin typeface="Arial"/>
                <a:ea typeface="Arial"/>
                <a:cs typeface="Arial"/>
                <a:sym typeface="Arial"/>
              </a:rPr>
              <a:t>時間と組織に渡るリンパ球の変化</a:t>
            </a:r>
            <a:endParaRPr/>
          </a:p>
        </p:txBody>
      </p:sp>
      <p:sp>
        <p:nvSpPr>
          <p:cNvPr id="490" name="Google Shape;490;p20"/>
          <p:cNvSpPr txBox="1"/>
          <p:nvPr/>
        </p:nvSpPr>
        <p:spPr>
          <a:xfrm>
            <a:off x="1320305" y="383152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システム全体の血液および免疫細胞の発達</a:t>
            </a:r>
            <a:endParaRPr/>
          </a:p>
        </p:txBody>
      </p:sp>
      <p:sp>
        <p:nvSpPr>
          <p:cNvPr id="491" name="Google Shape;491;p20"/>
          <p:cNvSpPr txBox="1"/>
          <p:nvPr/>
        </p:nvSpPr>
        <p:spPr>
          <a:xfrm>
            <a:off x="1320305" y="477256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出生前の仮定的B1細胞の特徴づけ</a:t>
            </a:r>
            <a:endParaRPr/>
          </a:p>
        </p:txBody>
      </p:sp>
      <p:sp>
        <p:nvSpPr>
          <p:cNvPr id="492" name="Google Shape;492;p20"/>
          <p:cNvSpPr txBox="1"/>
          <p:nvPr/>
        </p:nvSpPr>
        <p:spPr>
          <a:xfrm>
            <a:off x="1320304" y="5706531"/>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自然免疫型T細胞の詳細な特性評価</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1"/>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498" name="Google Shape;498;p21"/>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3A｜　妊娠期間中の細胞組成の変化（リンパ球）</a:t>
            </a:r>
            <a:endParaRPr/>
          </a:p>
        </p:txBody>
      </p:sp>
      <p:pic>
        <p:nvPicPr>
          <p:cNvPr id="499" name="Google Shape;499;p21"/>
          <p:cNvPicPr preferRelativeResize="0"/>
          <p:nvPr/>
        </p:nvPicPr>
        <p:blipFill rotWithShape="1">
          <a:blip r:embed="rId3">
            <a:alphaModFix/>
          </a:blip>
          <a:srcRect b="0" l="0" r="0" t="0"/>
          <a:stretch/>
        </p:blipFill>
        <p:spPr>
          <a:xfrm>
            <a:off x="190690" y="711402"/>
            <a:ext cx="8153210" cy="5013527"/>
          </a:xfrm>
          <a:prstGeom prst="rect">
            <a:avLst/>
          </a:prstGeom>
          <a:noFill/>
          <a:ln>
            <a:noFill/>
          </a:ln>
        </p:spPr>
      </p:pic>
      <p:sp>
        <p:nvSpPr>
          <p:cNvPr id="500" name="Google Shape;500;p21"/>
          <p:cNvSpPr txBox="1"/>
          <p:nvPr/>
        </p:nvSpPr>
        <p:spPr>
          <a:xfrm>
            <a:off x="8449972" y="1416254"/>
            <a:ext cx="3578946"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自然免疫集団から獲得免疫集団への幅広いシフトを確認。</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ILCとNKはにおいて、濃縮と減少が確認された</a:t>
            </a:r>
            <a:endParaRPr sz="1600">
              <a:solidFill>
                <a:srgbClr val="262626"/>
              </a:solidFill>
              <a:latin typeface="Arial"/>
              <a:ea typeface="Arial"/>
              <a:cs typeface="Arial"/>
              <a:sym typeface="Arial"/>
            </a:endParaRPr>
          </a:p>
        </p:txBody>
      </p:sp>
      <p:sp>
        <p:nvSpPr>
          <p:cNvPr id="501" name="Google Shape;501;p21"/>
          <p:cNvSpPr/>
          <p:nvPr/>
        </p:nvSpPr>
        <p:spPr>
          <a:xfrm rot="4081159">
            <a:off x="5591175" y="2773473"/>
            <a:ext cx="790575" cy="304800"/>
          </a:xfrm>
          <a:prstGeom prst="rightArrow">
            <a:avLst>
              <a:gd fmla="val 50000" name="adj1"/>
              <a:gd fmla="val 50000" name="adj2"/>
            </a:avLst>
          </a:prstGeom>
          <a:solidFill>
            <a:srgbClr val="C0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21"/>
          <p:cNvSpPr/>
          <p:nvPr/>
        </p:nvSpPr>
        <p:spPr>
          <a:xfrm>
            <a:off x="9772323" y="2704172"/>
            <a:ext cx="790575" cy="443403"/>
          </a:xfrm>
          <a:prstGeom prst="down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21"/>
          <p:cNvSpPr txBox="1"/>
          <p:nvPr/>
        </p:nvSpPr>
        <p:spPr>
          <a:xfrm>
            <a:off x="8449971" y="3239684"/>
            <a:ext cx="3727653"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Noto Sans Symbols"/>
              <a:buChar char="⮚"/>
            </a:pPr>
            <a:r>
              <a:rPr b="1" lang="ja-JP" sz="1800">
                <a:solidFill>
                  <a:srgbClr val="262626"/>
                </a:solidFill>
                <a:latin typeface="Arial"/>
                <a:ea typeface="Arial"/>
                <a:cs typeface="Arial"/>
                <a:sym typeface="Arial"/>
              </a:rPr>
              <a:t>NK細胞についてさらなる検証</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2"/>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509" name="Google Shape;509;p22"/>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3B｜　NK細胞の差次的発現解析</a:t>
            </a:r>
            <a:endParaRPr/>
          </a:p>
        </p:txBody>
      </p:sp>
      <p:pic>
        <p:nvPicPr>
          <p:cNvPr id="510" name="Google Shape;510;p22"/>
          <p:cNvPicPr preferRelativeResize="0"/>
          <p:nvPr/>
        </p:nvPicPr>
        <p:blipFill rotWithShape="1">
          <a:blip r:embed="rId3">
            <a:alphaModFix/>
          </a:blip>
          <a:srcRect b="0" l="0" r="0" t="0"/>
          <a:stretch/>
        </p:blipFill>
        <p:spPr>
          <a:xfrm>
            <a:off x="87295" y="711404"/>
            <a:ext cx="7802064" cy="5934903"/>
          </a:xfrm>
          <a:prstGeom prst="rect">
            <a:avLst/>
          </a:prstGeom>
          <a:noFill/>
          <a:ln>
            <a:noFill/>
          </a:ln>
        </p:spPr>
      </p:pic>
      <p:sp>
        <p:nvSpPr>
          <p:cNvPr id="511" name="Google Shape;511;p22"/>
          <p:cNvSpPr txBox="1"/>
          <p:nvPr/>
        </p:nvSpPr>
        <p:spPr>
          <a:xfrm>
            <a:off x="7889358" y="1110069"/>
            <a:ext cx="4302642"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TNFシグナル伝達を含む炎症反応に関与する遺伝子は、</a:t>
            </a:r>
            <a:r>
              <a:rPr b="1" lang="ja-JP" sz="1600">
                <a:solidFill>
                  <a:srgbClr val="262626"/>
                </a:solidFill>
                <a:latin typeface="Arial"/>
                <a:ea typeface="Arial"/>
                <a:cs typeface="Arial"/>
                <a:sym typeface="Arial"/>
              </a:rPr>
              <a:t>肝臓と皮膚の早期</a:t>
            </a:r>
            <a:r>
              <a:rPr lang="ja-JP" sz="1600">
                <a:solidFill>
                  <a:srgbClr val="262626"/>
                </a:solidFill>
                <a:latin typeface="Arial"/>
                <a:ea typeface="Arial"/>
                <a:cs typeface="Arial"/>
                <a:sym typeface="Arial"/>
              </a:rPr>
              <a:t>で高発現。</a:t>
            </a:r>
            <a:r>
              <a:rPr b="1" lang="ja-JP" sz="1600">
                <a:solidFill>
                  <a:srgbClr val="262626"/>
                </a:solidFill>
                <a:latin typeface="Arial"/>
                <a:ea typeface="Arial"/>
                <a:cs typeface="Arial"/>
                <a:sym typeface="Arial"/>
              </a:rPr>
              <a:t>脾臓においても後期</a:t>
            </a:r>
            <a:r>
              <a:rPr lang="ja-JP" sz="1600">
                <a:solidFill>
                  <a:srgbClr val="262626"/>
                </a:solidFill>
                <a:latin typeface="Arial"/>
                <a:ea typeface="Arial"/>
                <a:cs typeface="Arial"/>
                <a:sym typeface="Arial"/>
              </a:rPr>
              <a:t>で高発現。</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b="1" lang="ja-JP" sz="1600">
                <a:solidFill>
                  <a:srgbClr val="262626"/>
                </a:solidFill>
                <a:latin typeface="Arial"/>
                <a:ea typeface="Arial"/>
                <a:cs typeface="Arial"/>
                <a:sym typeface="Arial"/>
              </a:rPr>
              <a:t>各臓器の後期</a:t>
            </a:r>
            <a:r>
              <a:rPr lang="ja-JP" sz="1600">
                <a:solidFill>
                  <a:srgbClr val="262626"/>
                </a:solidFill>
                <a:latin typeface="Arial"/>
                <a:ea typeface="Arial"/>
                <a:cs typeface="Arial"/>
                <a:sym typeface="Arial"/>
              </a:rPr>
              <a:t>ではサイトカインシグナル伝達とグランザイム遺伝子を高発現していた。</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※グランザイム：細胞質顆粒から放出されるプロテアーゼの一種（セリン残基を触媒に求核攻撃）</a:t>
            </a:r>
            <a:endParaRPr sz="1600">
              <a:solidFill>
                <a:srgbClr val="262626"/>
              </a:solidFill>
              <a:latin typeface="Arial"/>
              <a:ea typeface="Arial"/>
              <a:cs typeface="Arial"/>
              <a:sym typeface="Arial"/>
            </a:endParaRPr>
          </a:p>
        </p:txBody>
      </p:sp>
      <p:sp>
        <p:nvSpPr>
          <p:cNvPr id="512" name="Google Shape;512;p22"/>
          <p:cNvSpPr txBox="1"/>
          <p:nvPr/>
        </p:nvSpPr>
        <p:spPr>
          <a:xfrm>
            <a:off x="7969844" y="3827665"/>
            <a:ext cx="413486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Noto Sans Symbols"/>
              <a:buChar char="⮚"/>
            </a:pPr>
            <a:r>
              <a:rPr b="1" lang="ja-JP" sz="1800">
                <a:solidFill>
                  <a:srgbClr val="262626"/>
                </a:solidFill>
                <a:latin typeface="Arial"/>
                <a:ea typeface="Arial"/>
                <a:cs typeface="Arial"/>
                <a:sym typeface="Arial"/>
              </a:rPr>
              <a:t>NK細胞による免疫エフェクター機能の漸進的な発達を示唆</a:t>
            </a:r>
            <a:endParaRPr/>
          </a:p>
        </p:txBody>
      </p:sp>
      <p:sp>
        <p:nvSpPr>
          <p:cNvPr id="513" name="Google Shape;513;p22"/>
          <p:cNvSpPr/>
          <p:nvPr/>
        </p:nvSpPr>
        <p:spPr>
          <a:xfrm>
            <a:off x="7065336" y="4872660"/>
            <a:ext cx="1116640" cy="499050"/>
          </a:xfrm>
          <a:prstGeom prst="wedgeRectCallout">
            <a:avLst>
              <a:gd fmla="val -40349" name="adj1"/>
              <a:gd fmla="val 70045" name="adj2"/>
            </a:avLst>
          </a:prstGeom>
          <a:solidFill>
            <a:schemeClr val="lt1"/>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200">
                <a:solidFill>
                  <a:srgbClr val="262626"/>
                </a:solidFill>
                <a:latin typeface="Arial"/>
                <a:ea typeface="Arial"/>
                <a:cs typeface="Arial"/>
                <a:sym typeface="Arial"/>
              </a:rPr>
              <a:t>各臓器の後期で高発現</a:t>
            </a:r>
            <a:endParaRPr/>
          </a:p>
        </p:txBody>
      </p:sp>
      <p:sp>
        <p:nvSpPr>
          <p:cNvPr id="514" name="Google Shape;514;p22"/>
          <p:cNvSpPr/>
          <p:nvPr/>
        </p:nvSpPr>
        <p:spPr>
          <a:xfrm>
            <a:off x="6529356" y="1571625"/>
            <a:ext cx="1360003" cy="499050"/>
          </a:xfrm>
          <a:prstGeom prst="wedgeRectCallout">
            <a:avLst>
              <a:gd fmla="val -40349" name="adj1"/>
              <a:gd fmla="val 70045" name="adj2"/>
            </a:avLst>
          </a:prstGeom>
          <a:solidFill>
            <a:schemeClr val="lt1"/>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200">
                <a:solidFill>
                  <a:srgbClr val="262626"/>
                </a:solidFill>
                <a:latin typeface="Arial"/>
                <a:ea typeface="Arial"/>
                <a:cs typeface="Arial"/>
                <a:sym typeface="Arial"/>
              </a:rPr>
              <a:t>肝臓・皮膚の初期</a:t>
            </a:r>
            <a:endParaRPr sz="1200">
              <a:solidFill>
                <a:srgbClr val="262626"/>
              </a:solidFill>
              <a:latin typeface="Arial"/>
              <a:ea typeface="Arial"/>
              <a:cs typeface="Arial"/>
              <a:sym typeface="Arial"/>
            </a:endParaRPr>
          </a:p>
          <a:p>
            <a:pPr indent="0" lvl="0" marL="0" marR="0" rtl="0" algn="ctr">
              <a:spcBef>
                <a:spcPts val="0"/>
              </a:spcBef>
              <a:spcAft>
                <a:spcPts val="0"/>
              </a:spcAft>
              <a:buNone/>
            </a:pPr>
            <a:r>
              <a:rPr lang="ja-JP" sz="1200">
                <a:solidFill>
                  <a:srgbClr val="262626"/>
                </a:solidFill>
                <a:latin typeface="Arial"/>
                <a:ea typeface="Arial"/>
                <a:cs typeface="Arial"/>
                <a:sym typeface="Arial"/>
              </a:rPr>
              <a:t>脾臓の後期</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23"/>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521" name="Google Shape;521;p23"/>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3C-E｜　シングルポジティブT細胞の差次的発現解析</a:t>
            </a:r>
            <a:endParaRPr/>
          </a:p>
        </p:txBody>
      </p:sp>
      <p:pic>
        <p:nvPicPr>
          <p:cNvPr id="522" name="Google Shape;522;p23"/>
          <p:cNvPicPr preferRelativeResize="0"/>
          <p:nvPr/>
        </p:nvPicPr>
        <p:blipFill rotWithShape="1">
          <a:blip r:embed="rId3">
            <a:alphaModFix/>
          </a:blip>
          <a:srcRect b="0" l="0" r="0" t="0"/>
          <a:stretch/>
        </p:blipFill>
        <p:spPr>
          <a:xfrm>
            <a:off x="233220" y="637833"/>
            <a:ext cx="5125165" cy="4544059"/>
          </a:xfrm>
          <a:prstGeom prst="rect">
            <a:avLst/>
          </a:prstGeom>
          <a:noFill/>
          <a:ln>
            <a:noFill/>
          </a:ln>
        </p:spPr>
      </p:pic>
      <p:pic>
        <p:nvPicPr>
          <p:cNvPr id="523" name="Google Shape;523;p23"/>
          <p:cNvPicPr preferRelativeResize="0"/>
          <p:nvPr/>
        </p:nvPicPr>
        <p:blipFill rotWithShape="1">
          <a:blip r:embed="rId4">
            <a:alphaModFix/>
          </a:blip>
          <a:srcRect b="0" l="0" r="0" t="0"/>
          <a:stretch/>
        </p:blipFill>
        <p:spPr>
          <a:xfrm>
            <a:off x="5518446" y="808614"/>
            <a:ext cx="3889248" cy="2667533"/>
          </a:xfrm>
          <a:prstGeom prst="rect">
            <a:avLst/>
          </a:prstGeom>
          <a:noFill/>
          <a:ln>
            <a:noFill/>
          </a:ln>
        </p:spPr>
      </p:pic>
      <p:sp>
        <p:nvSpPr>
          <p:cNvPr id="524" name="Google Shape;524;p23"/>
          <p:cNvSpPr txBox="1"/>
          <p:nvPr/>
        </p:nvSpPr>
        <p:spPr>
          <a:xfrm>
            <a:off x="307647" y="5597546"/>
            <a:ext cx="5242547"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ABTとCD8AAは胸腺にのみ濃縮される。</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他は胸腺に濃縮されるサブセットと末梢組織に濃縮されるサブセットに細分化できる。</a:t>
            </a:r>
            <a:endParaRPr baseline="30000" sz="1600">
              <a:solidFill>
                <a:srgbClr val="262626"/>
              </a:solidFill>
              <a:latin typeface="Arial"/>
              <a:ea typeface="Arial"/>
              <a:cs typeface="Arial"/>
              <a:sym typeface="Arial"/>
            </a:endParaRPr>
          </a:p>
        </p:txBody>
      </p:sp>
      <p:sp>
        <p:nvSpPr>
          <p:cNvPr id="525" name="Google Shape;525;p23"/>
          <p:cNvSpPr txBox="1"/>
          <p:nvPr/>
        </p:nvSpPr>
        <p:spPr>
          <a:xfrm>
            <a:off x="5704688" y="3646928"/>
            <a:ext cx="6254092" cy="206210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胸腺の成熟T細胞はIFN-αシグナル伝達に関する遺伝子を濃縮</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末梢の成熟T細胞はTNFとNFkBシグナル伝達に関する遺伝子を濃縮</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Noto Sans Symbols"/>
              <a:buChar char="⮚"/>
            </a:pPr>
            <a:r>
              <a:rPr lang="ja-JP" sz="1600">
                <a:solidFill>
                  <a:srgbClr val="262626"/>
                </a:solidFill>
                <a:latin typeface="Arial"/>
                <a:ea typeface="Arial"/>
                <a:cs typeface="Arial"/>
                <a:sym typeface="Arial"/>
              </a:rPr>
              <a:t>どちらの経路も、胸腺から排出される直前の機能成熟の最終段階で関与することが知られる（マウスでの実証）</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Noto Sans Symbols"/>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成熟T細胞が末梢組織へ遊走する際、NF-κBシグナル遺伝子の発現は増加し続けた</a:t>
            </a:r>
            <a:endParaRPr sz="1600">
              <a:solidFill>
                <a:srgbClr val="262626"/>
              </a:solidFill>
              <a:latin typeface="Arial"/>
              <a:ea typeface="Arial"/>
              <a:cs typeface="Arial"/>
              <a:sym typeface="Arial"/>
            </a:endParaRPr>
          </a:p>
        </p:txBody>
      </p:sp>
      <p:pic>
        <p:nvPicPr>
          <p:cNvPr id="526" name="Google Shape;526;p23"/>
          <p:cNvPicPr preferRelativeResize="0"/>
          <p:nvPr/>
        </p:nvPicPr>
        <p:blipFill rotWithShape="1">
          <a:blip r:embed="rId5">
            <a:alphaModFix/>
          </a:blip>
          <a:srcRect b="0" l="0" r="0" t="0"/>
          <a:stretch/>
        </p:blipFill>
        <p:spPr>
          <a:xfrm>
            <a:off x="8661246" y="808614"/>
            <a:ext cx="3499008" cy="2287156"/>
          </a:xfrm>
          <a:prstGeom prst="rect">
            <a:avLst/>
          </a:prstGeom>
          <a:noFill/>
          <a:ln>
            <a:noFill/>
          </a:ln>
        </p:spPr>
      </p:pic>
      <p:sp>
        <p:nvSpPr>
          <p:cNvPr id="527" name="Google Shape;527;p23"/>
          <p:cNvSpPr txBox="1"/>
          <p:nvPr/>
        </p:nvSpPr>
        <p:spPr>
          <a:xfrm>
            <a:off x="8408046" y="5813406"/>
            <a:ext cx="364383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rgbClr val="7030A0"/>
                </a:solidFill>
                <a:latin typeface="Arial"/>
                <a:ea typeface="Arial"/>
                <a:cs typeface="Arial"/>
                <a:sym typeface="Arial"/>
              </a:rPr>
              <a:t>胸腺に移行する前の発現との比較も気になる。</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4"/>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533" name="Google Shape;533;p24"/>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論文構成</a:t>
            </a:r>
            <a:endParaRPr/>
          </a:p>
        </p:txBody>
      </p:sp>
      <p:sp>
        <p:nvSpPr>
          <p:cNvPr id="534" name="Google Shape;534;p24"/>
          <p:cNvSpPr/>
          <p:nvPr/>
        </p:nvSpPr>
        <p:spPr>
          <a:xfrm>
            <a:off x="311139" y="1015388"/>
            <a:ext cx="883744" cy="376763"/>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1</a:t>
            </a:r>
            <a:endParaRPr b="1" sz="1800">
              <a:solidFill>
                <a:schemeClr val="lt1"/>
              </a:solidFill>
              <a:latin typeface="Arial"/>
              <a:ea typeface="Arial"/>
              <a:cs typeface="Arial"/>
              <a:sym typeface="Arial"/>
            </a:endParaRPr>
          </a:p>
        </p:txBody>
      </p:sp>
      <p:sp>
        <p:nvSpPr>
          <p:cNvPr id="535" name="Google Shape;535;p24"/>
          <p:cNvSpPr/>
          <p:nvPr/>
        </p:nvSpPr>
        <p:spPr>
          <a:xfrm>
            <a:off x="307651" y="1949180"/>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2</a:t>
            </a:r>
            <a:endParaRPr b="1" sz="1800">
              <a:solidFill>
                <a:schemeClr val="lt1"/>
              </a:solidFill>
              <a:latin typeface="Arial"/>
              <a:ea typeface="Arial"/>
              <a:cs typeface="Arial"/>
              <a:sym typeface="Arial"/>
            </a:endParaRPr>
          </a:p>
        </p:txBody>
      </p:sp>
      <p:sp>
        <p:nvSpPr>
          <p:cNvPr id="536" name="Google Shape;536;p24"/>
          <p:cNvSpPr/>
          <p:nvPr/>
        </p:nvSpPr>
        <p:spPr>
          <a:xfrm>
            <a:off x="307650" y="2886683"/>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3</a:t>
            </a:r>
            <a:endParaRPr b="1" sz="1800">
              <a:solidFill>
                <a:schemeClr val="lt1"/>
              </a:solidFill>
              <a:latin typeface="Arial"/>
              <a:ea typeface="Arial"/>
              <a:cs typeface="Arial"/>
              <a:sym typeface="Arial"/>
            </a:endParaRPr>
          </a:p>
        </p:txBody>
      </p:sp>
      <p:sp>
        <p:nvSpPr>
          <p:cNvPr id="537" name="Google Shape;537;p24"/>
          <p:cNvSpPr/>
          <p:nvPr/>
        </p:nvSpPr>
        <p:spPr>
          <a:xfrm>
            <a:off x="307648" y="3824186"/>
            <a:ext cx="883745" cy="384011"/>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4</a:t>
            </a:r>
            <a:endParaRPr b="1" sz="1800">
              <a:solidFill>
                <a:schemeClr val="lt1"/>
              </a:solidFill>
              <a:latin typeface="Arial"/>
              <a:ea typeface="Arial"/>
              <a:cs typeface="Arial"/>
              <a:sym typeface="Arial"/>
            </a:endParaRPr>
          </a:p>
        </p:txBody>
      </p:sp>
      <p:sp>
        <p:nvSpPr>
          <p:cNvPr id="538" name="Google Shape;538;p24"/>
          <p:cNvSpPr txBox="1"/>
          <p:nvPr/>
        </p:nvSpPr>
        <p:spPr>
          <a:xfrm>
            <a:off x="1320305" y="1042433"/>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発達中のヒト免疫系の組織間細胞アトラスの提供（研究の外観）</a:t>
            </a:r>
            <a:endParaRPr/>
          </a:p>
        </p:txBody>
      </p:sp>
      <p:sp>
        <p:nvSpPr>
          <p:cNvPr id="539" name="Google Shape;539;p24"/>
          <p:cNvSpPr/>
          <p:nvPr/>
        </p:nvSpPr>
        <p:spPr>
          <a:xfrm>
            <a:off x="307649" y="4765226"/>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5</a:t>
            </a:r>
            <a:endParaRPr b="1" sz="1800">
              <a:solidFill>
                <a:schemeClr val="lt1"/>
              </a:solidFill>
              <a:latin typeface="Arial"/>
              <a:ea typeface="Arial"/>
              <a:cs typeface="Arial"/>
              <a:sym typeface="Arial"/>
            </a:endParaRPr>
          </a:p>
        </p:txBody>
      </p:sp>
      <p:sp>
        <p:nvSpPr>
          <p:cNvPr id="540" name="Google Shape;540;p24"/>
          <p:cNvSpPr/>
          <p:nvPr/>
        </p:nvSpPr>
        <p:spPr>
          <a:xfrm>
            <a:off x="307648" y="5699192"/>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6</a:t>
            </a:r>
            <a:endParaRPr b="1" sz="1800">
              <a:solidFill>
                <a:schemeClr val="lt1"/>
              </a:solidFill>
              <a:latin typeface="Arial"/>
              <a:ea typeface="Arial"/>
              <a:cs typeface="Arial"/>
              <a:sym typeface="Arial"/>
            </a:endParaRPr>
          </a:p>
        </p:txBody>
      </p:sp>
      <p:sp>
        <p:nvSpPr>
          <p:cNvPr id="541" name="Google Shape;541;p24"/>
          <p:cNvSpPr txBox="1"/>
          <p:nvPr/>
        </p:nvSpPr>
        <p:spPr>
          <a:xfrm>
            <a:off x="1320305" y="1963859"/>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時間と組織に渡る骨髄球の変化</a:t>
            </a:r>
            <a:endParaRPr/>
          </a:p>
        </p:txBody>
      </p:sp>
      <p:sp>
        <p:nvSpPr>
          <p:cNvPr id="542" name="Google Shape;542;p24"/>
          <p:cNvSpPr txBox="1"/>
          <p:nvPr/>
        </p:nvSpPr>
        <p:spPr>
          <a:xfrm>
            <a:off x="1320305" y="2901362"/>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時間と組織に渡るリンパ球の変化</a:t>
            </a:r>
            <a:endParaRPr/>
          </a:p>
        </p:txBody>
      </p:sp>
      <p:sp>
        <p:nvSpPr>
          <p:cNvPr id="543" name="Google Shape;543;p24"/>
          <p:cNvSpPr txBox="1"/>
          <p:nvPr/>
        </p:nvSpPr>
        <p:spPr>
          <a:xfrm>
            <a:off x="1320305" y="383152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0C0C0C"/>
                </a:solidFill>
                <a:latin typeface="Arial"/>
                <a:ea typeface="Arial"/>
                <a:cs typeface="Arial"/>
                <a:sym typeface="Arial"/>
              </a:rPr>
              <a:t>システム全体の血液および免疫細胞の発達</a:t>
            </a:r>
            <a:endParaRPr/>
          </a:p>
        </p:txBody>
      </p:sp>
      <p:sp>
        <p:nvSpPr>
          <p:cNvPr id="544" name="Google Shape;544;p24"/>
          <p:cNvSpPr txBox="1"/>
          <p:nvPr/>
        </p:nvSpPr>
        <p:spPr>
          <a:xfrm>
            <a:off x="1320305" y="477256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出生前の仮定的B1細胞の特徴づけ</a:t>
            </a:r>
            <a:endParaRPr/>
          </a:p>
        </p:txBody>
      </p:sp>
      <p:sp>
        <p:nvSpPr>
          <p:cNvPr id="545" name="Google Shape;545;p24"/>
          <p:cNvSpPr txBox="1"/>
          <p:nvPr/>
        </p:nvSpPr>
        <p:spPr>
          <a:xfrm>
            <a:off x="1320304" y="5706531"/>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自然免疫型T細胞の詳細な特性評価</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pSp>
        <p:nvGrpSpPr>
          <p:cNvPr id="551" name="Google Shape;551;p25"/>
          <p:cNvGrpSpPr/>
          <p:nvPr/>
        </p:nvGrpSpPr>
        <p:grpSpPr>
          <a:xfrm>
            <a:off x="307648" y="1135701"/>
            <a:ext cx="11721270" cy="3610479"/>
            <a:chOff x="307648" y="1237573"/>
            <a:chExt cx="11721270" cy="3610479"/>
          </a:xfrm>
        </p:grpSpPr>
        <p:pic>
          <p:nvPicPr>
            <p:cNvPr id="552" name="Google Shape;552;p25"/>
            <p:cNvPicPr preferRelativeResize="0"/>
            <p:nvPr/>
          </p:nvPicPr>
          <p:blipFill rotWithShape="1">
            <a:blip r:embed="rId3">
              <a:alphaModFix/>
            </a:blip>
            <a:srcRect b="0" l="0" r="0" t="0"/>
            <a:stretch/>
          </p:blipFill>
          <p:spPr>
            <a:xfrm>
              <a:off x="307648" y="1237573"/>
              <a:ext cx="10069330" cy="3610479"/>
            </a:xfrm>
            <a:prstGeom prst="rect">
              <a:avLst/>
            </a:prstGeom>
            <a:noFill/>
            <a:ln>
              <a:noFill/>
            </a:ln>
          </p:spPr>
        </p:pic>
        <p:sp>
          <p:nvSpPr>
            <p:cNvPr id="553" name="Google Shape;553;p25"/>
            <p:cNvSpPr txBox="1"/>
            <p:nvPr/>
          </p:nvSpPr>
          <p:spPr>
            <a:xfrm>
              <a:off x="10376978" y="2252425"/>
              <a:ext cx="1651940" cy="18928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300">
                  <a:solidFill>
                    <a:schemeClr val="dk1"/>
                  </a:solidFill>
                  <a:latin typeface="Arial"/>
                  <a:ea typeface="Arial"/>
                  <a:cs typeface="Arial"/>
                  <a:sym typeface="Arial"/>
                </a:rPr>
                <a:t>卵黄嚢</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ja-JP" sz="1300">
                  <a:solidFill>
                    <a:schemeClr val="dk1"/>
                  </a:solidFill>
                  <a:latin typeface="Arial"/>
                  <a:ea typeface="Arial"/>
                  <a:cs typeface="Arial"/>
                  <a:sym typeface="Arial"/>
                </a:rPr>
                <a:t>肝臓</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ja-JP" sz="1300">
                  <a:solidFill>
                    <a:schemeClr val="dk1"/>
                  </a:solidFill>
                  <a:latin typeface="Arial"/>
                  <a:ea typeface="Arial"/>
                  <a:cs typeface="Arial"/>
                  <a:sym typeface="Arial"/>
                </a:rPr>
                <a:t>骨髄</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ja-JP" sz="1300">
                  <a:solidFill>
                    <a:schemeClr val="dk1"/>
                  </a:solidFill>
                  <a:latin typeface="Arial"/>
                  <a:ea typeface="Arial"/>
                  <a:cs typeface="Arial"/>
                  <a:sym typeface="Arial"/>
                </a:rPr>
                <a:t>胸腺</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ja-JP" sz="1300">
                  <a:solidFill>
                    <a:schemeClr val="dk1"/>
                  </a:solidFill>
                  <a:latin typeface="Arial"/>
                  <a:ea typeface="Arial"/>
                  <a:cs typeface="Arial"/>
                  <a:sym typeface="Arial"/>
                </a:rPr>
                <a:t>脾臓</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ja-JP" sz="1300">
                  <a:solidFill>
                    <a:schemeClr val="dk1"/>
                  </a:solidFill>
                  <a:latin typeface="Arial"/>
                  <a:ea typeface="Arial"/>
                  <a:cs typeface="Arial"/>
                  <a:sym typeface="Arial"/>
                </a:rPr>
                <a:t>腸間膜リンパ節</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ja-JP" sz="1300">
                  <a:solidFill>
                    <a:schemeClr val="dk1"/>
                  </a:solidFill>
                  <a:latin typeface="Arial"/>
                  <a:ea typeface="Arial"/>
                  <a:cs typeface="Arial"/>
                  <a:sym typeface="Arial"/>
                </a:rPr>
                <a:t>皮膚</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ja-JP" sz="1300">
                  <a:solidFill>
                    <a:schemeClr val="dk1"/>
                  </a:solidFill>
                  <a:latin typeface="Arial"/>
                  <a:ea typeface="Arial"/>
                  <a:cs typeface="Arial"/>
                  <a:sym typeface="Arial"/>
                </a:rPr>
                <a:t>腸</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ja-JP" sz="1300">
                  <a:solidFill>
                    <a:schemeClr val="dk1"/>
                  </a:solidFill>
                  <a:latin typeface="Arial"/>
                  <a:ea typeface="Arial"/>
                  <a:cs typeface="Arial"/>
                  <a:sym typeface="Arial"/>
                </a:rPr>
                <a:t>腎臓</a:t>
              </a:r>
              <a:endParaRPr/>
            </a:p>
          </p:txBody>
        </p:sp>
      </p:grpSp>
      <p:sp>
        <p:nvSpPr>
          <p:cNvPr id="554" name="Google Shape;554;p25"/>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555" name="Google Shape;555;p25"/>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4A,B｜　造血組織以外の造血前駆細胞の存在</a:t>
            </a:r>
            <a:endParaRPr/>
          </a:p>
        </p:txBody>
      </p:sp>
      <p:sp>
        <p:nvSpPr>
          <p:cNvPr id="556" name="Google Shape;556;p25"/>
          <p:cNvSpPr txBox="1"/>
          <p:nvPr/>
        </p:nvSpPr>
        <p:spPr>
          <a:xfrm>
            <a:off x="197022" y="722975"/>
            <a:ext cx="6418565" cy="33855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Noto Sans Symbols"/>
              <a:buChar char="⮚"/>
            </a:pPr>
            <a:r>
              <a:rPr lang="ja-JP" sz="1600">
                <a:solidFill>
                  <a:srgbClr val="262626"/>
                </a:solidFill>
                <a:latin typeface="Arial"/>
                <a:ea typeface="Arial"/>
                <a:cs typeface="Arial"/>
                <a:sym typeface="Arial"/>
              </a:rPr>
              <a:t>造血系以外の臓器でも系統形成された造血前駆細胞が存在する。</a:t>
            </a:r>
            <a:endParaRPr sz="1600">
              <a:solidFill>
                <a:srgbClr val="262626"/>
              </a:solidFill>
              <a:latin typeface="Arial"/>
              <a:ea typeface="Arial"/>
              <a:cs typeface="Arial"/>
              <a:sym typeface="Arial"/>
            </a:endParaRPr>
          </a:p>
        </p:txBody>
      </p:sp>
      <p:sp>
        <p:nvSpPr>
          <p:cNvPr id="557" name="Google Shape;557;p25"/>
          <p:cNvSpPr txBox="1"/>
          <p:nvPr/>
        </p:nvSpPr>
        <p:spPr>
          <a:xfrm>
            <a:off x="163082" y="4820352"/>
            <a:ext cx="5746579"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検出臓器</a:t>
            </a:r>
            <a:endParaRPr b="1" sz="1600">
              <a:solidFill>
                <a:srgbClr val="262626"/>
              </a:solidFill>
              <a:latin typeface="Arial"/>
              <a:ea typeface="Arial"/>
              <a:cs typeface="Arial"/>
              <a:sym typeface="Arial"/>
            </a:endParaRPr>
          </a:p>
          <a:p>
            <a:pPr indent="-285750" lvl="1" marL="742950" marR="0" rtl="0" algn="l">
              <a:spcBef>
                <a:spcPts val="0"/>
              </a:spcBef>
              <a:spcAft>
                <a:spcPts val="0"/>
              </a:spcAft>
              <a:buClr>
                <a:srgbClr val="262626"/>
              </a:buClr>
              <a:buSzPts val="1600"/>
              <a:buFont typeface="Arial"/>
              <a:buChar char="•"/>
            </a:pPr>
            <a:r>
              <a:rPr b="0" i="0" lang="ja-JP" sz="1600" u="none" cap="none" strike="noStrike">
                <a:solidFill>
                  <a:srgbClr val="262626"/>
                </a:solidFill>
                <a:latin typeface="Arial"/>
                <a:ea typeface="Arial"/>
                <a:cs typeface="Arial"/>
                <a:sym typeface="Arial"/>
              </a:rPr>
              <a:t>B細胞の前駆細胞		　　：</a:t>
            </a:r>
            <a:r>
              <a:rPr b="1" i="0" lang="ja-JP" sz="1600" u="none" cap="none" strike="noStrike">
                <a:solidFill>
                  <a:srgbClr val="262626"/>
                </a:solidFill>
                <a:latin typeface="Arial"/>
                <a:ea typeface="Arial"/>
                <a:cs typeface="Arial"/>
                <a:sym typeface="Arial"/>
              </a:rPr>
              <a:t>ほとんどすべての臓器</a:t>
            </a:r>
            <a:r>
              <a:rPr b="0" i="0" lang="ja-JP" sz="1600" u="none" cap="none" strike="noStrike">
                <a:solidFill>
                  <a:srgbClr val="262626"/>
                </a:solidFill>
                <a:latin typeface="Arial"/>
                <a:ea typeface="Arial"/>
                <a:cs typeface="Arial"/>
                <a:sym typeface="Arial"/>
              </a:rPr>
              <a:t>。</a:t>
            </a:r>
            <a:endParaRPr b="0" i="0" sz="1600" u="none" cap="none" strike="noStrike">
              <a:solidFill>
                <a:srgbClr val="262626"/>
              </a:solidFill>
              <a:latin typeface="Arial"/>
              <a:ea typeface="Arial"/>
              <a:cs typeface="Arial"/>
              <a:sym typeface="Arial"/>
            </a:endParaRPr>
          </a:p>
          <a:p>
            <a:pPr indent="-285750" lvl="1" marL="742950" marR="0" rtl="0" algn="l">
              <a:spcBef>
                <a:spcPts val="0"/>
              </a:spcBef>
              <a:spcAft>
                <a:spcPts val="0"/>
              </a:spcAft>
              <a:buClr>
                <a:srgbClr val="262626"/>
              </a:buClr>
              <a:buSzPts val="1600"/>
              <a:buFont typeface="Arial"/>
              <a:buChar char="•"/>
            </a:pPr>
            <a:r>
              <a:rPr b="0" i="0" lang="ja-JP" sz="1600" u="none" cap="none" strike="noStrike">
                <a:solidFill>
                  <a:srgbClr val="262626"/>
                </a:solidFill>
                <a:latin typeface="Arial"/>
                <a:ea typeface="Arial"/>
                <a:cs typeface="Arial"/>
                <a:sym typeface="Arial"/>
              </a:rPr>
              <a:t>巨核球/赤血球前駆細胞   : 脾臓と皮膚。</a:t>
            </a:r>
            <a:endParaRPr b="0" i="0" sz="1600" u="none" cap="none" strike="noStrike">
              <a:solidFill>
                <a:srgbClr val="262626"/>
              </a:solidFill>
              <a:latin typeface="Arial"/>
              <a:ea typeface="Arial"/>
              <a:cs typeface="Arial"/>
              <a:sym typeface="Arial"/>
            </a:endParaRPr>
          </a:p>
          <a:p>
            <a:pPr indent="-285750" lvl="1" marL="742950" marR="0" rtl="0" algn="l">
              <a:spcBef>
                <a:spcPts val="0"/>
              </a:spcBef>
              <a:spcAft>
                <a:spcPts val="0"/>
              </a:spcAft>
              <a:buClr>
                <a:srgbClr val="262626"/>
              </a:buClr>
              <a:buSzPts val="1600"/>
              <a:buFont typeface="Arial"/>
              <a:buChar char="•"/>
            </a:pPr>
            <a:r>
              <a:rPr b="0" i="0" lang="ja-JP" sz="1600" u="none" cap="none" strike="noStrike">
                <a:solidFill>
                  <a:srgbClr val="262626"/>
                </a:solidFill>
                <a:latin typeface="Arial"/>
                <a:ea typeface="Arial"/>
                <a:cs typeface="Arial"/>
                <a:sym typeface="Arial"/>
              </a:rPr>
              <a:t>骨髄系前駆細胞　　　　　   : 胸腺、脾臓、皮膚、腎臓。</a:t>
            </a:r>
            <a:endParaRPr b="0" i="0" sz="1600" u="none" cap="none" strike="noStrike">
              <a:solidFill>
                <a:srgbClr val="262626"/>
              </a:solidFill>
              <a:latin typeface="Arial"/>
              <a:ea typeface="Arial"/>
              <a:cs typeface="Arial"/>
              <a:sym typeface="Arial"/>
            </a:endParaRPr>
          </a:p>
        </p:txBody>
      </p:sp>
      <p:sp>
        <p:nvSpPr>
          <p:cNvPr id="558" name="Google Shape;558;p25"/>
          <p:cNvSpPr/>
          <p:nvPr/>
        </p:nvSpPr>
        <p:spPr>
          <a:xfrm>
            <a:off x="5576413" y="5206422"/>
            <a:ext cx="1039174" cy="542260"/>
          </a:xfrm>
          <a:prstGeom prst="lef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一方</a:t>
            </a:r>
            <a:endParaRPr/>
          </a:p>
        </p:txBody>
      </p:sp>
      <p:sp>
        <p:nvSpPr>
          <p:cNvPr id="559" name="Google Shape;559;p25"/>
          <p:cNvSpPr txBox="1"/>
          <p:nvPr/>
        </p:nvSpPr>
        <p:spPr>
          <a:xfrm>
            <a:off x="6794534" y="5062054"/>
            <a:ext cx="523438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T細胞の前駆細胞は胸腺に限定された。</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a:t>
            </a:r>
            <a:r>
              <a:rPr b="1" lang="ja-JP" sz="1600">
                <a:solidFill>
                  <a:srgbClr val="262626"/>
                </a:solidFill>
                <a:latin typeface="Arial"/>
                <a:ea typeface="Arial"/>
                <a:cs typeface="Arial"/>
                <a:sym typeface="Arial"/>
              </a:rPr>
              <a:t>T細胞の発生に必要な要件が厳しい</a:t>
            </a:r>
            <a:endParaRPr b="1"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先天性無胸腺症の小児でT細胞が確認されないことと合致。</a:t>
            </a:r>
            <a:endParaRPr sz="1600">
              <a:solidFill>
                <a:srgbClr val="262626"/>
              </a:solidFill>
              <a:latin typeface="Arial"/>
              <a:ea typeface="Arial"/>
              <a:cs typeface="Arial"/>
              <a:sym typeface="Arial"/>
            </a:endParaRPr>
          </a:p>
        </p:txBody>
      </p:sp>
      <p:sp>
        <p:nvSpPr>
          <p:cNvPr id="560" name="Google Shape;560;p25"/>
          <p:cNvSpPr txBox="1"/>
          <p:nvPr/>
        </p:nvSpPr>
        <p:spPr>
          <a:xfrm>
            <a:off x="446567" y="6153238"/>
            <a:ext cx="11096090"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Noto Sans Symbols"/>
              <a:buChar char="⮚"/>
            </a:pPr>
            <a:r>
              <a:rPr b="1" lang="ja-JP" sz="2000">
                <a:solidFill>
                  <a:srgbClr val="262626"/>
                </a:solidFill>
                <a:latin typeface="Arial"/>
                <a:ea typeface="Arial"/>
                <a:cs typeface="Arial"/>
                <a:sym typeface="Arial"/>
              </a:rPr>
              <a:t>造血が7~17pcwの間に発達する肝臓と骨髄に限定されるものではない。他臓器もサポートしている。</a:t>
            </a:r>
            <a:endParaRPr b="1" sz="2000">
              <a:solidFill>
                <a:srgbClr val="262626"/>
              </a:solidFill>
              <a:latin typeface="Arial"/>
              <a:ea typeface="Arial"/>
              <a:cs typeface="Arial"/>
              <a:sym typeface="Arial"/>
            </a:endParaRPr>
          </a:p>
        </p:txBody>
      </p:sp>
      <p:grpSp>
        <p:nvGrpSpPr>
          <p:cNvPr id="561" name="Google Shape;561;p25"/>
          <p:cNvGrpSpPr/>
          <p:nvPr/>
        </p:nvGrpSpPr>
        <p:grpSpPr>
          <a:xfrm>
            <a:off x="6953694" y="607950"/>
            <a:ext cx="5075224" cy="3123052"/>
            <a:chOff x="6953694" y="607950"/>
            <a:chExt cx="5075224" cy="3123052"/>
          </a:xfrm>
        </p:grpSpPr>
        <p:sp>
          <p:nvSpPr>
            <p:cNvPr id="562" name="Google Shape;562;p25"/>
            <p:cNvSpPr/>
            <p:nvPr/>
          </p:nvSpPr>
          <p:spPr>
            <a:xfrm>
              <a:off x="6953694" y="607950"/>
              <a:ext cx="5041284" cy="2613715"/>
            </a:xfrm>
            <a:prstGeom prst="wedgeRectCallout">
              <a:avLst>
                <a:gd fmla="val -55823" name="adj1"/>
                <a:gd fmla="val 42624" name="adj2"/>
              </a:avLst>
            </a:prstGeom>
            <a:solidFill>
              <a:schemeClr val="lt1"/>
            </a:solidFill>
            <a:ln cap="flat" cmpd="sng" w="254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3" name="Google Shape;563;p25"/>
            <p:cNvPicPr preferRelativeResize="0"/>
            <p:nvPr/>
          </p:nvPicPr>
          <p:blipFill rotWithShape="1">
            <a:blip r:embed="rId4">
              <a:alphaModFix/>
            </a:blip>
            <a:srcRect b="0" l="0" r="0" t="0"/>
            <a:stretch/>
          </p:blipFill>
          <p:spPr>
            <a:xfrm>
              <a:off x="7053681" y="661111"/>
              <a:ext cx="4862574" cy="2451134"/>
            </a:xfrm>
            <a:prstGeom prst="rect">
              <a:avLst/>
            </a:prstGeom>
            <a:noFill/>
            <a:ln>
              <a:noFill/>
            </a:ln>
          </p:spPr>
        </p:pic>
        <p:sp>
          <p:nvSpPr>
            <p:cNvPr id="564" name="Google Shape;564;p25"/>
            <p:cNvSpPr txBox="1"/>
            <p:nvPr/>
          </p:nvSpPr>
          <p:spPr>
            <a:xfrm>
              <a:off x="8378456" y="3146227"/>
              <a:ext cx="36504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highlight>
                    <a:srgbClr val="FFFF00"/>
                  </a:highlight>
                  <a:latin typeface="Arial"/>
                  <a:ea typeface="Arial"/>
                  <a:cs typeface="Arial"/>
                  <a:sym typeface="Arial"/>
                </a:rPr>
                <a:t>蛍光染色で腸のB細胞前駆体を観測。</a:t>
              </a:r>
              <a:endParaRPr b="1" sz="1600">
                <a:solidFill>
                  <a:srgbClr val="262626"/>
                </a:solidFill>
                <a:highlight>
                  <a:srgbClr val="FFFF00"/>
                </a:highlight>
                <a:latin typeface="Arial"/>
                <a:ea typeface="Arial"/>
                <a:cs typeface="Arial"/>
                <a:sym typeface="Arial"/>
              </a:endParaRPr>
            </a:p>
            <a:p>
              <a:pPr indent="0" lvl="0" marL="0" marR="0" rtl="0" algn="l">
                <a:spcBef>
                  <a:spcPts val="0"/>
                </a:spcBef>
                <a:spcAft>
                  <a:spcPts val="0"/>
                </a:spcAft>
                <a:buNone/>
              </a:pPr>
              <a:r>
                <a:rPr b="1" lang="ja-JP" sz="1600">
                  <a:solidFill>
                    <a:srgbClr val="262626"/>
                  </a:solidFill>
                  <a:highlight>
                    <a:srgbClr val="FFFF00"/>
                  </a:highlight>
                  <a:latin typeface="Arial"/>
                  <a:ea typeface="Arial"/>
                  <a:cs typeface="Arial"/>
                  <a:sym typeface="Arial"/>
                </a:rPr>
                <a:t>血管外に多く見られた→末梢臓器で発生</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6"/>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571" name="Google Shape;571;p26"/>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4C,D｜　B細胞前駆体の組織の局在</a:t>
            </a:r>
            <a:endParaRPr/>
          </a:p>
        </p:txBody>
      </p:sp>
      <p:pic>
        <p:nvPicPr>
          <p:cNvPr id="572" name="Google Shape;572;p26"/>
          <p:cNvPicPr preferRelativeResize="0"/>
          <p:nvPr/>
        </p:nvPicPr>
        <p:blipFill rotWithShape="1">
          <a:blip r:embed="rId3">
            <a:alphaModFix/>
          </a:blip>
          <a:srcRect b="0" l="0" r="0" t="0"/>
          <a:stretch/>
        </p:blipFill>
        <p:spPr>
          <a:xfrm>
            <a:off x="6602819" y="637833"/>
            <a:ext cx="5472223" cy="5550960"/>
          </a:xfrm>
          <a:prstGeom prst="rect">
            <a:avLst/>
          </a:prstGeom>
          <a:noFill/>
          <a:ln>
            <a:noFill/>
          </a:ln>
        </p:spPr>
      </p:pic>
      <p:grpSp>
        <p:nvGrpSpPr>
          <p:cNvPr id="573" name="Google Shape;573;p26"/>
          <p:cNvGrpSpPr/>
          <p:nvPr/>
        </p:nvGrpSpPr>
        <p:grpSpPr>
          <a:xfrm>
            <a:off x="116958" y="637833"/>
            <a:ext cx="6922086" cy="3844316"/>
            <a:chOff x="116958" y="546931"/>
            <a:chExt cx="6922086" cy="3844316"/>
          </a:xfrm>
        </p:grpSpPr>
        <p:pic>
          <p:nvPicPr>
            <p:cNvPr id="574" name="Google Shape;574;p26"/>
            <p:cNvPicPr preferRelativeResize="0"/>
            <p:nvPr/>
          </p:nvPicPr>
          <p:blipFill rotWithShape="1">
            <a:blip r:embed="rId4">
              <a:alphaModFix/>
            </a:blip>
            <a:srcRect b="45434" l="0" r="0" t="0"/>
            <a:stretch/>
          </p:blipFill>
          <p:spPr>
            <a:xfrm>
              <a:off x="116958" y="546931"/>
              <a:ext cx="3461043" cy="3844316"/>
            </a:xfrm>
            <a:prstGeom prst="rect">
              <a:avLst/>
            </a:prstGeom>
            <a:noFill/>
            <a:ln>
              <a:noFill/>
            </a:ln>
          </p:spPr>
        </p:pic>
        <p:pic>
          <p:nvPicPr>
            <p:cNvPr id="575" name="Google Shape;575;p26"/>
            <p:cNvPicPr preferRelativeResize="0"/>
            <p:nvPr/>
          </p:nvPicPr>
          <p:blipFill rotWithShape="1">
            <a:blip r:embed="rId4">
              <a:alphaModFix/>
            </a:blip>
            <a:srcRect b="-592" l="0" r="0" t="51295"/>
            <a:stretch/>
          </p:blipFill>
          <p:spPr>
            <a:xfrm>
              <a:off x="3578001" y="918061"/>
              <a:ext cx="3461043" cy="3473186"/>
            </a:xfrm>
            <a:prstGeom prst="rect">
              <a:avLst/>
            </a:prstGeom>
            <a:noFill/>
            <a:ln>
              <a:noFill/>
            </a:ln>
          </p:spPr>
        </p:pic>
        <p:sp>
          <p:nvSpPr>
            <p:cNvPr id="576" name="Google Shape;576;p26"/>
            <p:cNvSpPr/>
            <p:nvPr/>
          </p:nvSpPr>
          <p:spPr>
            <a:xfrm>
              <a:off x="478465" y="4061637"/>
              <a:ext cx="1254642" cy="3296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 name="Google Shape;577;p26"/>
            <p:cNvSpPr/>
            <p:nvPr/>
          </p:nvSpPr>
          <p:spPr>
            <a:xfrm>
              <a:off x="5209953" y="837792"/>
              <a:ext cx="1495648" cy="3296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78" name="Google Shape;578;p26"/>
          <p:cNvSpPr txBox="1"/>
          <p:nvPr/>
        </p:nvSpPr>
        <p:spPr>
          <a:xfrm>
            <a:off x="116958" y="4650507"/>
            <a:ext cx="718760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空間トランスクリプトームによる局在（cell2location）</a:t>
            </a:r>
            <a:endParaRPr b="1"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以下の部位の近位に局在</a:t>
            </a:r>
            <a:endParaRPr sz="1600">
              <a:solidFill>
                <a:srgbClr val="262626"/>
              </a:solidFill>
              <a:latin typeface="Arial"/>
              <a:ea typeface="Arial"/>
              <a:cs typeface="Arial"/>
              <a:sym typeface="Arial"/>
            </a:endParaRPr>
          </a:p>
          <a:p>
            <a:pPr indent="-285750" lvl="1" marL="742950" marR="0" rtl="0" algn="l">
              <a:spcBef>
                <a:spcPts val="0"/>
              </a:spcBef>
              <a:spcAft>
                <a:spcPts val="0"/>
              </a:spcAft>
              <a:buClr>
                <a:srgbClr val="262626"/>
              </a:buClr>
              <a:buSzPts val="1600"/>
              <a:buFont typeface="Arial"/>
              <a:buChar char="•"/>
            </a:pPr>
            <a:r>
              <a:rPr b="0" i="0" lang="ja-JP" sz="1600" u="none" cap="none" strike="noStrike">
                <a:solidFill>
                  <a:srgbClr val="262626"/>
                </a:solidFill>
                <a:latin typeface="Arial"/>
                <a:ea typeface="Arial"/>
                <a:cs typeface="Arial"/>
                <a:sym typeface="Arial"/>
              </a:rPr>
              <a:t>肝臓</a:t>
            </a:r>
            <a:endParaRPr b="0" i="0" sz="1600" u="none" cap="none" strike="noStrike">
              <a:solidFill>
                <a:srgbClr val="262626"/>
              </a:solidFill>
              <a:latin typeface="Arial"/>
              <a:ea typeface="Arial"/>
              <a:cs typeface="Arial"/>
              <a:sym typeface="Arial"/>
            </a:endParaRPr>
          </a:p>
          <a:p>
            <a:pPr indent="-285750" lvl="1" marL="742950" marR="0" rtl="0" algn="l">
              <a:spcBef>
                <a:spcPts val="0"/>
              </a:spcBef>
              <a:spcAft>
                <a:spcPts val="0"/>
              </a:spcAft>
              <a:buClr>
                <a:srgbClr val="262626"/>
              </a:buClr>
              <a:buSzPts val="1600"/>
              <a:buFont typeface="Arial"/>
              <a:buChar char="•"/>
            </a:pPr>
            <a:r>
              <a:rPr b="0" i="0" lang="ja-JP" sz="1600" u="none" cap="none" strike="noStrike">
                <a:solidFill>
                  <a:srgbClr val="262626"/>
                </a:solidFill>
                <a:latin typeface="Arial"/>
                <a:ea typeface="Arial"/>
                <a:cs typeface="Arial"/>
                <a:sym typeface="Arial"/>
              </a:rPr>
              <a:t>腸の粘膜下層</a:t>
            </a:r>
            <a:endParaRPr b="0" i="0" sz="1600" u="none" cap="none" strike="noStrike">
              <a:solidFill>
                <a:srgbClr val="262626"/>
              </a:solidFill>
              <a:latin typeface="Arial"/>
              <a:ea typeface="Arial"/>
              <a:cs typeface="Arial"/>
              <a:sym typeface="Arial"/>
            </a:endParaRPr>
          </a:p>
          <a:p>
            <a:pPr indent="-285750" lvl="1" marL="742950" marR="0" rtl="0" algn="l">
              <a:spcBef>
                <a:spcPts val="0"/>
              </a:spcBef>
              <a:spcAft>
                <a:spcPts val="0"/>
              </a:spcAft>
              <a:buClr>
                <a:srgbClr val="262626"/>
              </a:buClr>
              <a:buSzPts val="1600"/>
              <a:buFont typeface="Arial"/>
              <a:buChar char="•"/>
            </a:pPr>
            <a:r>
              <a:rPr b="0" i="0" lang="ja-JP" sz="1600" u="none" cap="none" strike="noStrike">
                <a:solidFill>
                  <a:srgbClr val="262626"/>
                </a:solidFill>
                <a:latin typeface="Arial"/>
                <a:ea typeface="Arial"/>
                <a:cs typeface="Arial"/>
                <a:sym typeface="Arial"/>
              </a:rPr>
              <a:t>胸腺のリンパ球集合体</a:t>
            </a:r>
            <a:endParaRPr b="0" i="0" sz="1600" u="none" cap="none" strike="noStrike">
              <a:solidFill>
                <a:srgbClr val="262626"/>
              </a:solidFill>
              <a:latin typeface="Arial"/>
              <a:ea typeface="Arial"/>
              <a:cs typeface="Arial"/>
              <a:sym typeface="Arial"/>
            </a:endParaRPr>
          </a:p>
          <a:p>
            <a:pPr indent="-285750" lvl="1" marL="742950" marR="0" rtl="0" algn="l">
              <a:spcBef>
                <a:spcPts val="0"/>
              </a:spcBef>
              <a:spcAft>
                <a:spcPts val="0"/>
              </a:spcAft>
              <a:buClr>
                <a:srgbClr val="262626"/>
              </a:buClr>
              <a:buSzPts val="1600"/>
              <a:buFont typeface="Arial"/>
              <a:buChar char="•"/>
            </a:pPr>
            <a:r>
              <a:rPr b="0" i="0" lang="ja-JP" sz="1600" u="none" cap="none" strike="noStrike">
                <a:solidFill>
                  <a:srgbClr val="262626"/>
                </a:solidFill>
                <a:latin typeface="Arial"/>
                <a:ea typeface="Arial"/>
                <a:cs typeface="Arial"/>
                <a:sym typeface="Arial"/>
              </a:rPr>
              <a:t>脾臓のリンパ球集合体</a:t>
            </a:r>
            <a:endParaRPr b="0" i="0" sz="1600" u="none" cap="none" strike="noStrike">
              <a:solidFill>
                <a:srgbClr val="262626"/>
              </a:solidFill>
              <a:latin typeface="Arial"/>
              <a:ea typeface="Arial"/>
              <a:cs typeface="Arial"/>
              <a:sym typeface="Arial"/>
            </a:endParaRPr>
          </a:p>
        </p:txBody>
      </p:sp>
      <p:sp>
        <p:nvSpPr>
          <p:cNvPr id="579" name="Google Shape;579;p26"/>
          <p:cNvSpPr/>
          <p:nvPr/>
        </p:nvSpPr>
        <p:spPr>
          <a:xfrm rot="-2229594">
            <a:off x="1935057" y="4229712"/>
            <a:ext cx="397962" cy="423742"/>
          </a:xfrm>
          <a:prstGeom prst="rightArrow">
            <a:avLst>
              <a:gd fmla="val 50000" name="adj1"/>
              <a:gd fmla="val 50000" name="adj2"/>
            </a:avLst>
          </a:prstGeom>
          <a:solidFill>
            <a:srgbClr val="CC0066"/>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 name="Google Shape;580;p26"/>
          <p:cNvSpPr txBox="1"/>
          <p:nvPr/>
        </p:nvSpPr>
        <p:spPr>
          <a:xfrm>
            <a:off x="116958" y="6252441"/>
            <a:ext cx="8973879"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Noto Sans Symbols"/>
              <a:buChar char="⮚"/>
            </a:pPr>
            <a:r>
              <a:rPr b="1" lang="ja-JP" sz="2000">
                <a:solidFill>
                  <a:srgbClr val="262626"/>
                </a:solidFill>
                <a:latin typeface="Arial"/>
                <a:ea typeface="Arial"/>
                <a:cs typeface="Arial"/>
                <a:sym typeface="Arial"/>
              </a:rPr>
              <a:t>B細胞の発生を支える細胞環境は、以前考えられていたよりもずっと広く及ぶ</a:t>
            </a:r>
            <a:endParaRPr b="1" sz="2000">
              <a:solidFill>
                <a:srgbClr val="262626"/>
              </a:solidFill>
              <a:latin typeface="Arial"/>
              <a:ea typeface="Arial"/>
              <a:cs typeface="Arial"/>
              <a:sym typeface="Arial"/>
            </a:endParaRPr>
          </a:p>
        </p:txBody>
      </p:sp>
      <p:grpSp>
        <p:nvGrpSpPr>
          <p:cNvPr id="581" name="Google Shape;581;p26"/>
          <p:cNvGrpSpPr/>
          <p:nvPr/>
        </p:nvGrpSpPr>
        <p:grpSpPr>
          <a:xfrm>
            <a:off x="10777870" y="2160781"/>
            <a:ext cx="1251048" cy="584775"/>
            <a:chOff x="10777870" y="2275367"/>
            <a:chExt cx="1251048" cy="584775"/>
          </a:xfrm>
        </p:grpSpPr>
        <p:sp>
          <p:nvSpPr>
            <p:cNvPr id="582" name="Google Shape;582;p26"/>
            <p:cNvSpPr/>
            <p:nvPr/>
          </p:nvSpPr>
          <p:spPr>
            <a:xfrm>
              <a:off x="10777870" y="2275367"/>
              <a:ext cx="1251048" cy="584775"/>
            </a:xfrm>
            <a:prstGeom prst="wedgeRoundRectCallout">
              <a:avLst>
                <a:gd fmla="val -59179" name="adj1"/>
                <a:gd fmla="val -42695" name="adj2"/>
                <a:gd fmla="val 16667" name="adj3"/>
              </a:avLst>
            </a:prstGeom>
            <a:solidFill>
              <a:schemeClr val="lt1"/>
            </a:solidFill>
            <a:ln cap="flat" cmpd="sng" w="254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26"/>
            <p:cNvSpPr txBox="1"/>
            <p:nvPr/>
          </p:nvSpPr>
          <p:spPr>
            <a:xfrm>
              <a:off x="10777870" y="2275367"/>
              <a:ext cx="12510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Arial"/>
                  <a:ea typeface="Arial"/>
                  <a:cs typeface="Arial"/>
                  <a:sym typeface="Arial"/>
                </a:rPr>
                <a:t>局在が似た細胞の同定</a:t>
              </a:r>
              <a:endParaRPr/>
            </a:p>
          </p:txBody>
        </p:sp>
      </p:grpSp>
      <p:grpSp>
        <p:nvGrpSpPr>
          <p:cNvPr id="584" name="Google Shape;584;p26"/>
          <p:cNvGrpSpPr/>
          <p:nvPr/>
        </p:nvGrpSpPr>
        <p:grpSpPr>
          <a:xfrm>
            <a:off x="5485182" y="4267217"/>
            <a:ext cx="1715718" cy="598221"/>
            <a:chOff x="10777870" y="2275367"/>
            <a:chExt cx="1715718" cy="598221"/>
          </a:xfrm>
        </p:grpSpPr>
        <p:sp>
          <p:nvSpPr>
            <p:cNvPr id="585" name="Google Shape;585;p26"/>
            <p:cNvSpPr/>
            <p:nvPr/>
          </p:nvSpPr>
          <p:spPr>
            <a:xfrm>
              <a:off x="10777870" y="2275367"/>
              <a:ext cx="1616150" cy="598221"/>
            </a:xfrm>
            <a:prstGeom prst="wedgeRoundRectCallout">
              <a:avLst>
                <a:gd fmla="val -59179" name="adj1"/>
                <a:gd fmla="val -42695" name="adj2"/>
                <a:gd fmla="val 16667" name="adj3"/>
              </a:avLst>
            </a:prstGeom>
            <a:solidFill>
              <a:schemeClr val="lt1"/>
            </a:solidFill>
            <a:ln cap="flat" cmpd="sng" w="254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26"/>
            <p:cNvSpPr txBox="1"/>
            <p:nvPr/>
          </p:nvSpPr>
          <p:spPr>
            <a:xfrm>
              <a:off x="10777870" y="2275368"/>
              <a:ext cx="171571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Arial"/>
                  <a:ea typeface="Arial"/>
                  <a:cs typeface="Arial"/>
                  <a:sym typeface="Arial"/>
                </a:rPr>
                <a:t>粘膜下層が分かるスケール感</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7"/>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592" name="Google Shape;592;p27"/>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論文構成</a:t>
            </a:r>
            <a:endParaRPr/>
          </a:p>
        </p:txBody>
      </p:sp>
      <p:sp>
        <p:nvSpPr>
          <p:cNvPr id="593" name="Google Shape;593;p27"/>
          <p:cNvSpPr/>
          <p:nvPr/>
        </p:nvSpPr>
        <p:spPr>
          <a:xfrm>
            <a:off x="311139" y="1015388"/>
            <a:ext cx="883744" cy="376763"/>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1</a:t>
            </a:r>
            <a:endParaRPr b="1" sz="1800">
              <a:solidFill>
                <a:schemeClr val="lt1"/>
              </a:solidFill>
              <a:latin typeface="Arial"/>
              <a:ea typeface="Arial"/>
              <a:cs typeface="Arial"/>
              <a:sym typeface="Arial"/>
            </a:endParaRPr>
          </a:p>
        </p:txBody>
      </p:sp>
      <p:sp>
        <p:nvSpPr>
          <p:cNvPr id="594" name="Google Shape;594;p27"/>
          <p:cNvSpPr/>
          <p:nvPr/>
        </p:nvSpPr>
        <p:spPr>
          <a:xfrm>
            <a:off x="307651" y="1949180"/>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2</a:t>
            </a:r>
            <a:endParaRPr b="1" sz="1800">
              <a:solidFill>
                <a:schemeClr val="lt1"/>
              </a:solidFill>
              <a:latin typeface="Arial"/>
              <a:ea typeface="Arial"/>
              <a:cs typeface="Arial"/>
              <a:sym typeface="Arial"/>
            </a:endParaRPr>
          </a:p>
        </p:txBody>
      </p:sp>
      <p:sp>
        <p:nvSpPr>
          <p:cNvPr id="595" name="Google Shape;595;p27"/>
          <p:cNvSpPr/>
          <p:nvPr/>
        </p:nvSpPr>
        <p:spPr>
          <a:xfrm>
            <a:off x="307650" y="2886683"/>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3</a:t>
            </a:r>
            <a:endParaRPr b="1" sz="1800">
              <a:solidFill>
                <a:schemeClr val="lt1"/>
              </a:solidFill>
              <a:latin typeface="Arial"/>
              <a:ea typeface="Arial"/>
              <a:cs typeface="Arial"/>
              <a:sym typeface="Arial"/>
            </a:endParaRPr>
          </a:p>
        </p:txBody>
      </p:sp>
      <p:sp>
        <p:nvSpPr>
          <p:cNvPr id="596" name="Google Shape;596;p27"/>
          <p:cNvSpPr/>
          <p:nvPr/>
        </p:nvSpPr>
        <p:spPr>
          <a:xfrm>
            <a:off x="307648" y="3824186"/>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4</a:t>
            </a:r>
            <a:endParaRPr b="1" sz="1800">
              <a:solidFill>
                <a:schemeClr val="lt1"/>
              </a:solidFill>
              <a:latin typeface="Arial"/>
              <a:ea typeface="Arial"/>
              <a:cs typeface="Arial"/>
              <a:sym typeface="Arial"/>
            </a:endParaRPr>
          </a:p>
        </p:txBody>
      </p:sp>
      <p:sp>
        <p:nvSpPr>
          <p:cNvPr id="597" name="Google Shape;597;p27"/>
          <p:cNvSpPr txBox="1"/>
          <p:nvPr/>
        </p:nvSpPr>
        <p:spPr>
          <a:xfrm>
            <a:off x="1320305" y="1042433"/>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発達中のヒト免疫系の組織間細胞アトラスの提供（研究の外観）</a:t>
            </a:r>
            <a:endParaRPr/>
          </a:p>
        </p:txBody>
      </p:sp>
      <p:sp>
        <p:nvSpPr>
          <p:cNvPr id="598" name="Google Shape;598;p27"/>
          <p:cNvSpPr/>
          <p:nvPr/>
        </p:nvSpPr>
        <p:spPr>
          <a:xfrm>
            <a:off x="307649" y="4765226"/>
            <a:ext cx="883745" cy="384011"/>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5</a:t>
            </a:r>
            <a:endParaRPr b="1" sz="1800">
              <a:solidFill>
                <a:schemeClr val="lt1"/>
              </a:solidFill>
              <a:latin typeface="Arial"/>
              <a:ea typeface="Arial"/>
              <a:cs typeface="Arial"/>
              <a:sym typeface="Arial"/>
            </a:endParaRPr>
          </a:p>
        </p:txBody>
      </p:sp>
      <p:sp>
        <p:nvSpPr>
          <p:cNvPr id="599" name="Google Shape;599;p27"/>
          <p:cNvSpPr/>
          <p:nvPr/>
        </p:nvSpPr>
        <p:spPr>
          <a:xfrm>
            <a:off x="307648" y="5699192"/>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6</a:t>
            </a:r>
            <a:endParaRPr b="1" sz="1800">
              <a:solidFill>
                <a:schemeClr val="lt1"/>
              </a:solidFill>
              <a:latin typeface="Arial"/>
              <a:ea typeface="Arial"/>
              <a:cs typeface="Arial"/>
              <a:sym typeface="Arial"/>
            </a:endParaRPr>
          </a:p>
        </p:txBody>
      </p:sp>
      <p:sp>
        <p:nvSpPr>
          <p:cNvPr id="600" name="Google Shape;600;p27"/>
          <p:cNvSpPr txBox="1"/>
          <p:nvPr/>
        </p:nvSpPr>
        <p:spPr>
          <a:xfrm>
            <a:off x="1320305" y="1963859"/>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時間と組織に渡る骨髄球の変化</a:t>
            </a:r>
            <a:endParaRPr/>
          </a:p>
        </p:txBody>
      </p:sp>
      <p:sp>
        <p:nvSpPr>
          <p:cNvPr id="601" name="Google Shape;601;p27"/>
          <p:cNvSpPr txBox="1"/>
          <p:nvPr/>
        </p:nvSpPr>
        <p:spPr>
          <a:xfrm>
            <a:off x="1320305" y="2901362"/>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時間と組織に渡るリンパ球の変化</a:t>
            </a:r>
            <a:endParaRPr/>
          </a:p>
        </p:txBody>
      </p:sp>
      <p:sp>
        <p:nvSpPr>
          <p:cNvPr id="602" name="Google Shape;602;p27"/>
          <p:cNvSpPr txBox="1"/>
          <p:nvPr/>
        </p:nvSpPr>
        <p:spPr>
          <a:xfrm>
            <a:off x="1320305" y="383152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システム全体の血液および免疫細胞の発達</a:t>
            </a:r>
            <a:endParaRPr/>
          </a:p>
        </p:txBody>
      </p:sp>
      <p:sp>
        <p:nvSpPr>
          <p:cNvPr id="603" name="Google Shape;603;p27"/>
          <p:cNvSpPr txBox="1"/>
          <p:nvPr/>
        </p:nvSpPr>
        <p:spPr>
          <a:xfrm>
            <a:off x="1320305" y="477256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0C0C0C"/>
                </a:solidFill>
                <a:latin typeface="Arial"/>
                <a:ea typeface="Arial"/>
                <a:cs typeface="Arial"/>
                <a:sym typeface="Arial"/>
              </a:rPr>
              <a:t>出生前の仮定的B1細胞の特徴づけ</a:t>
            </a:r>
            <a:endParaRPr/>
          </a:p>
        </p:txBody>
      </p:sp>
      <p:sp>
        <p:nvSpPr>
          <p:cNvPr id="604" name="Google Shape;604;p27"/>
          <p:cNvSpPr txBox="1"/>
          <p:nvPr/>
        </p:nvSpPr>
        <p:spPr>
          <a:xfrm>
            <a:off x="1320304" y="5706531"/>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自然免疫型T細胞の詳細な特性評価</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8"/>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610" name="Google Shape;610;p28"/>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5A-D｜　仮定上の（putative）出生前B1細胞</a:t>
            </a:r>
            <a:endParaRPr/>
          </a:p>
        </p:txBody>
      </p:sp>
      <p:pic>
        <p:nvPicPr>
          <p:cNvPr id="611" name="Google Shape;611;p28"/>
          <p:cNvPicPr preferRelativeResize="0"/>
          <p:nvPr/>
        </p:nvPicPr>
        <p:blipFill rotWithShape="1">
          <a:blip r:embed="rId3">
            <a:alphaModFix/>
          </a:blip>
          <a:srcRect b="0" l="0" r="43727" t="0"/>
          <a:stretch/>
        </p:blipFill>
        <p:spPr>
          <a:xfrm>
            <a:off x="195278" y="664298"/>
            <a:ext cx="3942287" cy="2959945"/>
          </a:xfrm>
          <a:prstGeom prst="rect">
            <a:avLst/>
          </a:prstGeom>
          <a:noFill/>
          <a:ln>
            <a:noFill/>
          </a:ln>
        </p:spPr>
      </p:pic>
      <p:sp>
        <p:nvSpPr>
          <p:cNvPr id="612" name="Google Shape;612;p28"/>
          <p:cNvSpPr txBox="1"/>
          <p:nvPr/>
        </p:nvSpPr>
        <p:spPr>
          <a:xfrm>
            <a:off x="481110" y="557187"/>
            <a:ext cx="464642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非B細胞前駆体のサブタイプを同定</a:t>
            </a:r>
            <a:endParaRPr b="1" sz="1600">
              <a:solidFill>
                <a:srgbClr val="262626"/>
              </a:solidFill>
              <a:latin typeface="Arial"/>
              <a:ea typeface="Arial"/>
              <a:cs typeface="Arial"/>
              <a:sym typeface="Arial"/>
            </a:endParaRPr>
          </a:p>
        </p:txBody>
      </p:sp>
      <p:pic>
        <p:nvPicPr>
          <p:cNvPr id="613" name="Google Shape;613;p28"/>
          <p:cNvPicPr preferRelativeResize="0"/>
          <p:nvPr/>
        </p:nvPicPr>
        <p:blipFill rotWithShape="1">
          <a:blip r:embed="rId4">
            <a:alphaModFix/>
          </a:blip>
          <a:srcRect b="20470" l="79235" r="0" t="21183"/>
          <a:stretch/>
        </p:blipFill>
        <p:spPr>
          <a:xfrm>
            <a:off x="8420556" y="664298"/>
            <a:ext cx="1536989" cy="1331814"/>
          </a:xfrm>
          <a:prstGeom prst="rect">
            <a:avLst/>
          </a:prstGeom>
          <a:noFill/>
          <a:ln>
            <a:noFill/>
          </a:ln>
        </p:spPr>
      </p:pic>
      <p:sp>
        <p:nvSpPr>
          <p:cNvPr id="614" name="Google Shape;614;p28"/>
          <p:cNvSpPr txBox="1"/>
          <p:nvPr/>
        </p:nvSpPr>
        <p:spPr>
          <a:xfrm>
            <a:off x="8313289" y="2026093"/>
            <a:ext cx="3844146"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マウスB1細胞に典型的な特徴の評価</a:t>
            </a:r>
            <a:endParaRPr b="1"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B1は成熟Bと比較して</a:t>
            </a:r>
            <a:r>
              <a:rPr i="1" lang="ja-JP" sz="1600">
                <a:solidFill>
                  <a:srgbClr val="262626"/>
                </a:solidFill>
                <a:latin typeface="Arial"/>
                <a:ea typeface="Arial"/>
                <a:cs typeface="Arial"/>
                <a:sym typeface="Arial"/>
              </a:rPr>
              <a:t>IGHD</a:t>
            </a:r>
            <a:r>
              <a:rPr lang="ja-JP" sz="1600">
                <a:solidFill>
                  <a:srgbClr val="262626"/>
                </a:solidFill>
                <a:latin typeface="Arial"/>
                <a:ea typeface="Arial"/>
                <a:cs typeface="Arial"/>
                <a:sym typeface="Arial"/>
              </a:rPr>
              <a:t>が低く、</a:t>
            </a:r>
            <a:r>
              <a:rPr i="1" lang="ja-JP" sz="1600">
                <a:solidFill>
                  <a:srgbClr val="262626"/>
                </a:solidFill>
                <a:latin typeface="Arial"/>
                <a:ea typeface="Arial"/>
                <a:cs typeface="Arial"/>
                <a:sym typeface="Arial"/>
              </a:rPr>
              <a:t>IGHM</a:t>
            </a:r>
            <a:r>
              <a:rPr lang="ja-JP" sz="1600">
                <a:solidFill>
                  <a:srgbClr val="262626"/>
                </a:solidFill>
                <a:latin typeface="Arial"/>
                <a:ea typeface="Arial"/>
                <a:cs typeface="Arial"/>
                <a:sym typeface="Arial"/>
              </a:rPr>
              <a:t>の発現が高い。</a:t>
            </a:r>
            <a:endParaRPr sz="1600">
              <a:solidFill>
                <a:srgbClr val="262626"/>
              </a:solidFill>
              <a:latin typeface="Arial"/>
              <a:ea typeface="Arial"/>
              <a:cs typeface="Arial"/>
              <a:sym typeface="Arial"/>
            </a:endParaRPr>
          </a:p>
          <a:p>
            <a:pPr indent="0" lvl="1" marL="457200" marR="0" rtl="0" algn="l">
              <a:spcBef>
                <a:spcPts val="0"/>
              </a:spcBef>
              <a:spcAft>
                <a:spcPts val="0"/>
              </a:spcAft>
              <a:buNone/>
            </a:pPr>
            <a:r>
              <a:rPr b="0" i="0" lang="ja-JP" sz="1600" u="none" cap="none" strike="noStrike">
                <a:solidFill>
                  <a:srgbClr val="262626"/>
                </a:solidFill>
                <a:latin typeface="Arial"/>
                <a:ea typeface="Arial"/>
                <a:cs typeface="Arial"/>
                <a:sym typeface="Arial"/>
              </a:rPr>
              <a:t>→ </a:t>
            </a:r>
            <a:r>
              <a:rPr b="0" i="0" lang="ja-JP" sz="1600" u="none" cap="none" strike="noStrike">
                <a:solidFill>
                  <a:schemeClr val="accent2"/>
                </a:solidFill>
                <a:latin typeface="Arial"/>
                <a:ea typeface="Arial"/>
                <a:cs typeface="Arial"/>
                <a:sym typeface="Arial"/>
              </a:rPr>
              <a:t>IGMの高発現とIgDの低発現</a:t>
            </a:r>
            <a:r>
              <a:rPr b="0" i="0" lang="ja-JP" sz="1600" u="none" cap="none" strike="noStrike">
                <a:solidFill>
                  <a:srgbClr val="262626"/>
                </a:solidFill>
                <a:latin typeface="Arial"/>
                <a:ea typeface="Arial"/>
                <a:cs typeface="Arial"/>
                <a:sym typeface="Arial"/>
              </a:rPr>
              <a:t>。</a:t>
            </a:r>
            <a:endParaRPr b="0" i="0" sz="1600" u="none" cap="none" strike="noStrike">
              <a:solidFill>
                <a:srgbClr val="262626"/>
              </a:solidFill>
              <a:latin typeface="Arial"/>
              <a:ea typeface="Arial"/>
              <a:cs typeface="Arial"/>
              <a:sym typeface="Arial"/>
            </a:endParaRPr>
          </a:p>
          <a:p>
            <a:pPr indent="0" lvl="1" marL="457200" marR="0" rtl="0" algn="l">
              <a:spcBef>
                <a:spcPts val="0"/>
              </a:spcBef>
              <a:spcAft>
                <a:spcPts val="0"/>
              </a:spcAft>
              <a:buNone/>
            </a:pPr>
            <a:r>
              <a:t/>
            </a:r>
            <a:endParaRPr b="0" i="0" sz="800" u="none" cap="none" strike="noStrike">
              <a:solidFill>
                <a:srgbClr val="262626"/>
              </a:solidFill>
              <a:highlight>
                <a:srgbClr val="FFFF00"/>
              </a:highlight>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循環している細胞の割合が高い。</a:t>
            </a:r>
            <a:endParaRPr sz="1600">
              <a:solidFill>
                <a:srgbClr val="262626"/>
              </a:solidFill>
              <a:latin typeface="Arial"/>
              <a:ea typeface="Arial"/>
              <a:cs typeface="Arial"/>
              <a:sym typeface="Arial"/>
            </a:endParaRPr>
          </a:p>
          <a:p>
            <a:pPr indent="0" lvl="1" marL="457200" marR="0" rtl="0" algn="l">
              <a:spcBef>
                <a:spcPts val="0"/>
              </a:spcBef>
              <a:spcAft>
                <a:spcPts val="0"/>
              </a:spcAft>
              <a:buNone/>
            </a:pPr>
            <a:r>
              <a:rPr b="0" i="0" lang="ja-JP" sz="1600" u="none" cap="none" strike="noStrike">
                <a:solidFill>
                  <a:srgbClr val="262626"/>
                </a:solidFill>
                <a:latin typeface="Arial"/>
                <a:ea typeface="Arial"/>
                <a:cs typeface="Arial"/>
                <a:sym typeface="Arial"/>
              </a:rPr>
              <a:t>→ </a:t>
            </a:r>
            <a:r>
              <a:rPr b="0" i="0" lang="ja-JP" sz="1600" u="none" cap="none" strike="noStrike">
                <a:solidFill>
                  <a:schemeClr val="accent2"/>
                </a:solidFill>
                <a:latin typeface="Arial"/>
                <a:ea typeface="Arial"/>
                <a:cs typeface="Arial"/>
                <a:sym typeface="Arial"/>
              </a:rPr>
              <a:t>自己複製能がある</a:t>
            </a:r>
            <a:endParaRPr b="0" i="0" sz="1600" u="none" cap="none" strike="noStrike">
              <a:solidFill>
                <a:schemeClr val="accent2"/>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これらの特徴は既存知見と合致</a:t>
            </a:r>
            <a:endParaRPr sz="1600">
              <a:solidFill>
                <a:srgbClr val="262626"/>
              </a:solidFill>
              <a:latin typeface="Arial"/>
              <a:ea typeface="Arial"/>
              <a:cs typeface="Arial"/>
              <a:sym typeface="Arial"/>
            </a:endParaRPr>
          </a:p>
        </p:txBody>
      </p:sp>
      <p:pic>
        <p:nvPicPr>
          <p:cNvPr id="615" name="Google Shape;615;p28"/>
          <p:cNvPicPr preferRelativeResize="0"/>
          <p:nvPr/>
        </p:nvPicPr>
        <p:blipFill rotWithShape="1">
          <a:blip r:embed="rId3">
            <a:alphaModFix/>
          </a:blip>
          <a:srcRect b="0" l="56106" r="0" t="0"/>
          <a:stretch/>
        </p:blipFill>
        <p:spPr>
          <a:xfrm>
            <a:off x="4542623" y="565951"/>
            <a:ext cx="3484834" cy="3354470"/>
          </a:xfrm>
          <a:prstGeom prst="rect">
            <a:avLst/>
          </a:prstGeom>
          <a:noFill/>
          <a:ln>
            <a:noFill/>
          </a:ln>
        </p:spPr>
      </p:pic>
      <p:pic>
        <p:nvPicPr>
          <p:cNvPr id="616" name="Google Shape;616;p28"/>
          <p:cNvPicPr preferRelativeResize="0"/>
          <p:nvPr/>
        </p:nvPicPr>
        <p:blipFill rotWithShape="1">
          <a:blip r:embed="rId5">
            <a:alphaModFix/>
          </a:blip>
          <a:srcRect b="0" l="0" r="0" t="0"/>
          <a:stretch/>
        </p:blipFill>
        <p:spPr>
          <a:xfrm>
            <a:off x="76050" y="3731354"/>
            <a:ext cx="4180741" cy="3031835"/>
          </a:xfrm>
          <a:prstGeom prst="rect">
            <a:avLst/>
          </a:prstGeom>
          <a:noFill/>
          <a:ln>
            <a:noFill/>
          </a:ln>
        </p:spPr>
      </p:pic>
      <p:pic>
        <p:nvPicPr>
          <p:cNvPr id="617" name="Google Shape;617;p28"/>
          <p:cNvPicPr preferRelativeResize="0"/>
          <p:nvPr/>
        </p:nvPicPr>
        <p:blipFill rotWithShape="1">
          <a:blip r:embed="rId6">
            <a:alphaModFix/>
          </a:blip>
          <a:srcRect b="0" l="0" r="0" t="0"/>
          <a:stretch/>
        </p:blipFill>
        <p:spPr>
          <a:xfrm>
            <a:off x="8313289" y="3754689"/>
            <a:ext cx="3546502" cy="3045629"/>
          </a:xfrm>
          <a:prstGeom prst="rect">
            <a:avLst/>
          </a:prstGeom>
          <a:noFill/>
          <a:ln>
            <a:noFill/>
          </a:ln>
        </p:spPr>
      </p:pic>
      <p:sp>
        <p:nvSpPr>
          <p:cNvPr id="618" name="Google Shape;618;p28"/>
          <p:cNvSpPr txBox="1"/>
          <p:nvPr/>
        </p:nvSpPr>
        <p:spPr>
          <a:xfrm>
            <a:off x="4399707" y="4075183"/>
            <a:ext cx="3753885"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Arial"/>
                <a:ea typeface="Arial"/>
                <a:cs typeface="Arial"/>
                <a:sym typeface="Arial"/>
              </a:rPr>
              <a:t>（C）BCRの非鋳型ヌクレオチド挿入の解析から、重鎖と軽鎖のN/P付加とCDR3結合の両方が、成熟B細胞と比較してB1細胞では短いことが示された。</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ja-JP" sz="1600">
                <a:solidFill>
                  <a:schemeClr val="dk1"/>
                </a:solidFill>
                <a:latin typeface="Arial"/>
                <a:ea typeface="Arial"/>
                <a:cs typeface="Arial"/>
                <a:sym typeface="Arial"/>
              </a:rPr>
              <a:t>（D）B1細胞と成熟B細胞間のBCR重鎖および軽鎖V,J遺伝子セグメント使用量の比較結果→異なる。</a:t>
            </a:r>
            <a:endParaRPr sz="1600">
              <a:solidFill>
                <a:schemeClr val="dk1"/>
              </a:solidFill>
              <a:latin typeface="Arial"/>
              <a:ea typeface="Arial"/>
              <a:cs typeface="Arial"/>
              <a:sym typeface="Arial"/>
            </a:endParaRPr>
          </a:p>
        </p:txBody>
      </p:sp>
      <p:sp>
        <p:nvSpPr>
          <p:cNvPr id="619" name="Google Shape;619;p28"/>
          <p:cNvSpPr/>
          <p:nvPr/>
        </p:nvSpPr>
        <p:spPr>
          <a:xfrm>
            <a:off x="1139271" y="2895600"/>
            <a:ext cx="655674" cy="728643"/>
          </a:xfrm>
          <a:prstGeom prst="rect">
            <a:avLst/>
          </a:prstGeom>
          <a:noFill/>
          <a:ln cap="flat" cmpd="sng" w="44450">
            <a:solidFill>
              <a:srgbClr val="CC006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Google Shape;620;p28"/>
          <p:cNvSpPr txBox="1"/>
          <p:nvPr/>
        </p:nvSpPr>
        <p:spPr>
          <a:xfrm>
            <a:off x="4425939" y="6153987"/>
            <a:ext cx="3727653"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Noto Sans Symbols"/>
              <a:buChar char="⮚"/>
            </a:pPr>
            <a:r>
              <a:rPr b="1" lang="ja-JP" sz="1800">
                <a:solidFill>
                  <a:srgbClr val="262626"/>
                </a:solidFill>
                <a:latin typeface="Arial"/>
                <a:ea typeface="Arial"/>
                <a:cs typeface="Arial"/>
                <a:sym typeface="Arial"/>
              </a:rPr>
              <a:t>B1細胞は成熟とB細胞と比較して、BCRの組成が異なる</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29"/>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627" name="Google Shape;627;p29"/>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5E,F｜　仮定上の（putative）出生前B1細胞</a:t>
            </a:r>
            <a:endParaRPr/>
          </a:p>
        </p:txBody>
      </p:sp>
      <p:pic>
        <p:nvPicPr>
          <p:cNvPr id="628" name="Google Shape;628;p29"/>
          <p:cNvPicPr preferRelativeResize="0"/>
          <p:nvPr/>
        </p:nvPicPr>
        <p:blipFill rotWithShape="1">
          <a:blip r:embed="rId3">
            <a:alphaModFix/>
          </a:blip>
          <a:srcRect b="0" l="0" r="51879" t="0"/>
          <a:stretch/>
        </p:blipFill>
        <p:spPr>
          <a:xfrm>
            <a:off x="307648" y="637834"/>
            <a:ext cx="4891673" cy="4184000"/>
          </a:xfrm>
          <a:prstGeom prst="rect">
            <a:avLst/>
          </a:prstGeom>
          <a:noFill/>
          <a:ln>
            <a:noFill/>
          </a:ln>
        </p:spPr>
      </p:pic>
      <p:sp>
        <p:nvSpPr>
          <p:cNvPr id="629" name="Google Shape;629;p29"/>
          <p:cNvSpPr txBox="1"/>
          <p:nvPr/>
        </p:nvSpPr>
        <p:spPr>
          <a:xfrm>
            <a:off x="217243" y="4912737"/>
            <a:ext cx="555623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B1細胞のIgMの自然分泌の評価</a:t>
            </a:r>
            <a:r>
              <a:rPr b="1" i="0" lang="ja-JP" sz="1600">
                <a:solidFill>
                  <a:srgbClr val="222222"/>
                </a:solidFill>
                <a:latin typeface="Meiryo"/>
                <a:ea typeface="Meiryo"/>
                <a:cs typeface="Meiryo"/>
                <a:sym typeface="Meiryo"/>
              </a:rPr>
              <a:t>(ELISpot)アッセイ</a:t>
            </a:r>
            <a:endParaRPr b="1"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B細胞サブセットをソーティング</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成熟B細胞と比較してスポット数が多い</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CCR 10hiが最も分泌</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B1細胞はIgMの分泌が盛んな既存知見と合致</a:t>
            </a:r>
            <a:endParaRPr sz="1600">
              <a:solidFill>
                <a:srgbClr val="262626"/>
              </a:solidFill>
              <a:latin typeface="Arial"/>
              <a:ea typeface="Arial"/>
              <a:cs typeface="Arial"/>
              <a:sym typeface="Arial"/>
            </a:endParaRPr>
          </a:p>
        </p:txBody>
      </p:sp>
      <p:pic>
        <p:nvPicPr>
          <p:cNvPr id="630" name="Google Shape;630;p29"/>
          <p:cNvPicPr preferRelativeResize="0"/>
          <p:nvPr/>
        </p:nvPicPr>
        <p:blipFill rotWithShape="1">
          <a:blip r:embed="rId3">
            <a:alphaModFix/>
          </a:blip>
          <a:srcRect b="0" l="48713" r="-1020" t="0"/>
          <a:stretch/>
        </p:blipFill>
        <p:spPr>
          <a:xfrm>
            <a:off x="6322531" y="637833"/>
            <a:ext cx="5317272" cy="4184000"/>
          </a:xfrm>
          <a:prstGeom prst="rect">
            <a:avLst/>
          </a:prstGeom>
          <a:noFill/>
          <a:ln>
            <a:noFill/>
          </a:ln>
        </p:spPr>
      </p:pic>
      <p:sp>
        <p:nvSpPr>
          <p:cNvPr id="631" name="Google Shape;631;p29"/>
          <p:cNvSpPr txBox="1"/>
          <p:nvPr/>
        </p:nvSpPr>
        <p:spPr>
          <a:xfrm>
            <a:off x="6322531" y="4912735"/>
            <a:ext cx="5556236"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B1細胞におけるCCR10の潜在的役割</a:t>
            </a:r>
            <a:endParaRPr b="1"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IgMの産生に関与</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CCL28 (CCR10のリガンド) が腸上皮、皮膚などで観測。</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出生前のB1細胞の局在に関与している可能性がある。</a:t>
            </a:r>
            <a:endParaRPr sz="1600">
              <a:solidFill>
                <a:srgbClr val="262626"/>
              </a:solidFill>
              <a:latin typeface="Arial"/>
              <a:ea typeface="Arial"/>
              <a:cs typeface="Arial"/>
              <a:sym typeface="Arial"/>
            </a:endParaRPr>
          </a:p>
        </p:txBody>
      </p:sp>
      <p:sp>
        <p:nvSpPr>
          <p:cNvPr id="632" name="Google Shape;632;p29"/>
          <p:cNvSpPr txBox="1"/>
          <p:nvPr/>
        </p:nvSpPr>
        <p:spPr>
          <a:xfrm>
            <a:off x="6322531" y="6220167"/>
            <a:ext cx="5209954"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Noto Sans Symbols"/>
              <a:buChar char="⮚"/>
            </a:pPr>
            <a:r>
              <a:rPr b="1" lang="ja-JP" sz="2000">
                <a:solidFill>
                  <a:srgbClr val="262626"/>
                </a:solidFill>
                <a:latin typeface="Arial"/>
                <a:ea typeface="Arial"/>
                <a:cs typeface="Arial"/>
                <a:sym typeface="Arial"/>
              </a:rPr>
              <a:t>ヒト出生前B1細胞の特徴づけが拡張した</a:t>
            </a:r>
            <a:endParaRPr b="1" sz="2000">
              <a:solidFill>
                <a:srgbClr val="262626"/>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p:nvPr/>
        </p:nvSpPr>
        <p:spPr>
          <a:xfrm>
            <a:off x="3474707" y="3965966"/>
            <a:ext cx="8554210" cy="2644384"/>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3"/>
          <p:cNvSpPr/>
          <p:nvPr/>
        </p:nvSpPr>
        <p:spPr>
          <a:xfrm>
            <a:off x="3474707" y="663077"/>
            <a:ext cx="8554210" cy="297037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3"/>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121" name="Google Shape;121;p3"/>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空間トランスクリプトーム技術の歴史と発展</a:t>
            </a:r>
            <a:endParaRPr/>
          </a:p>
        </p:txBody>
      </p:sp>
      <p:grpSp>
        <p:nvGrpSpPr>
          <p:cNvPr id="122" name="Google Shape;122;p3"/>
          <p:cNvGrpSpPr/>
          <p:nvPr/>
        </p:nvGrpSpPr>
        <p:grpSpPr>
          <a:xfrm>
            <a:off x="163083" y="680220"/>
            <a:ext cx="2695951" cy="2019582"/>
            <a:chOff x="307648" y="695184"/>
            <a:chExt cx="2695951" cy="2019582"/>
          </a:xfrm>
        </p:grpSpPr>
        <p:pic>
          <p:nvPicPr>
            <p:cNvPr id="123" name="Google Shape;123;p3"/>
            <p:cNvPicPr preferRelativeResize="0"/>
            <p:nvPr/>
          </p:nvPicPr>
          <p:blipFill rotWithShape="1">
            <a:blip r:embed="rId3">
              <a:alphaModFix/>
            </a:blip>
            <a:srcRect b="0" l="0" r="0" t="0"/>
            <a:stretch/>
          </p:blipFill>
          <p:spPr>
            <a:xfrm>
              <a:off x="307648" y="695184"/>
              <a:ext cx="2695951" cy="2019582"/>
            </a:xfrm>
            <a:prstGeom prst="rect">
              <a:avLst/>
            </a:prstGeom>
            <a:noFill/>
            <a:ln>
              <a:noFill/>
            </a:ln>
          </p:spPr>
        </p:pic>
        <p:sp>
          <p:nvSpPr>
            <p:cNvPr id="124" name="Google Shape;124;p3"/>
            <p:cNvSpPr txBox="1"/>
            <p:nvPr/>
          </p:nvSpPr>
          <p:spPr>
            <a:xfrm>
              <a:off x="307648" y="1535698"/>
              <a:ext cx="19970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PubMedのヒット数</a:t>
              </a:r>
              <a:endParaRPr sz="1600">
                <a:solidFill>
                  <a:srgbClr val="262626"/>
                </a:solidFill>
                <a:latin typeface="Arial"/>
                <a:ea typeface="Arial"/>
                <a:cs typeface="Arial"/>
                <a:sym typeface="Arial"/>
              </a:endParaRPr>
            </a:p>
          </p:txBody>
        </p:sp>
      </p:grpSp>
      <p:sp>
        <p:nvSpPr>
          <p:cNvPr id="125" name="Google Shape;125;p3"/>
          <p:cNvSpPr txBox="1"/>
          <p:nvPr/>
        </p:nvSpPr>
        <p:spPr>
          <a:xfrm>
            <a:off x="3474707" y="695184"/>
            <a:ext cx="346861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連続FISH法</a:t>
            </a:r>
            <a:endParaRPr b="1" sz="1600">
              <a:solidFill>
                <a:srgbClr val="262626"/>
              </a:solidFill>
              <a:latin typeface="Arial"/>
              <a:ea typeface="Arial"/>
              <a:cs typeface="Arial"/>
              <a:sym typeface="Arial"/>
            </a:endParaRPr>
          </a:p>
        </p:txBody>
      </p:sp>
      <p:pic>
        <p:nvPicPr>
          <p:cNvPr id="126" name="Google Shape;126;p3"/>
          <p:cNvPicPr preferRelativeResize="0"/>
          <p:nvPr/>
        </p:nvPicPr>
        <p:blipFill rotWithShape="1">
          <a:blip r:embed="rId4">
            <a:alphaModFix/>
          </a:blip>
          <a:srcRect b="0" l="0" r="0" t="0"/>
          <a:stretch/>
        </p:blipFill>
        <p:spPr>
          <a:xfrm>
            <a:off x="3646384" y="1027703"/>
            <a:ext cx="7259741" cy="1967390"/>
          </a:xfrm>
          <a:prstGeom prst="rect">
            <a:avLst/>
          </a:prstGeom>
          <a:noFill/>
          <a:ln>
            <a:noFill/>
          </a:ln>
        </p:spPr>
      </p:pic>
      <p:sp>
        <p:nvSpPr>
          <p:cNvPr id="127" name="Google Shape;127;p3"/>
          <p:cNvSpPr txBox="1"/>
          <p:nvPr/>
        </p:nvSpPr>
        <p:spPr>
          <a:xfrm>
            <a:off x="3474707" y="4016736"/>
            <a:ext cx="346861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■in situキャプチャー法（魚拓）</a:t>
            </a:r>
            <a:endParaRPr b="1" sz="1600">
              <a:solidFill>
                <a:srgbClr val="262626"/>
              </a:solidFill>
              <a:latin typeface="Arial"/>
              <a:ea typeface="Arial"/>
              <a:cs typeface="Arial"/>
              <a:sym typeface="Arial"/>
            </a:endParaRPr>
          </a:p>
        </p:txBody>
      </p:sp>
      <p:sp>
        <p:nvSpPr>
          <p:cNvPr id="128" name="Google Shape;128;p3"/>
          <p:cNvSpPr txBox="1"/>
          <p:nvPr/>
        </p:nvSpPr>
        <p:spPr>
          <a:xfrm>
            <a:off x="9710098" y="2962944"/>
            <a:ext cx="231882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プライムテック社ホームページより抜粋</a:t>
            </a:r>
            <a:endParaRPr sz="1100">
              <a:solidFill>
                <a:srgbClr val="262626"/>
              </a:solidFill>
              <a:latin typeface="Arial"/>
              <a:ea typeface="Arial"/>
              <a:cs typeface="Arial"/>
              <a:sym typeface="Arial"/>
            </a:endParaRPr>
          </a:p>
        </p:txBody>
      </p:sp>
      <p:sp>
        <p:nvSpPr>
          <p:cNvPr id="129" name="Google Shape;129;p3"/>
          <p:cNvSpPr txBox="1"/>
          <p:nvPr/>
        </p:nvSpPr>
        <p:spPr>
          <a:xfrm>
            <a:off x="3521856" y="2979204"/>
            <a:ext cx="5640718" cy="5847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各ラウンドでハイブリする(1)/しない(0)</a:t>
            </a:r>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16ラウンド行えば2</a:t>
            </a:r>
            <a:r>
              <a:rPr baseline="30000" lang="ja-JP" sz="1600">
                <a:solidFill>
                  <a:srgbClr val="262626"/>
                </a:solidFill>
                <a:latin typeface="Arial"/>
                <a:ea typeface="Arial"/>
                <a:cs typeface="Arial"/>
                <a:sym typeface="Arial"/>
              </a:rPr>
              <a:t>16</a:t>
            </a:r>
            <a:r>
              <a:rPr lang="ja-JP" sz="1600">
                <a:solidFill>
                  <a:srgbClr val="262626"/>
                </a:solidFill>
                <a:latin typeface="Arial"/>
                <a:ea typeface="Arial"/>
                <a:cs typeface="Arial"/>
                <a:sym typeface="Arial"/>
              </a:rPr>
              <a:t>-1=65,535通りのmRNAを識別可能</a:t>
            </a:r>
            <a:endParaRPr sz="1600">
              <a:solidFill>
                <a:srgbClr val="262626"/>
              </a:solidFill>
              <a:latin typeface="Arial"/>
              <a:ea typeface="Arial"/>
              <a:cs typeface="Arial"/>
              <a:sym typeface="Arial"/>
            </a:endParaRPr>
          </a:p>
        </p:txBody>
      </p:sp>
      <p:sp>
        <p:nvSpPr>
          <p:cNvPr id="130" name="Google Shape;130;p3"/>
          <p:cNvSpPr/>
          <p:nvPr/>
        </p:nvSpPr>
        <p:spPr>
          <a:xfrm>
            <a:off x="9374073" y="695184"/>
            <a:ext cx="2218130" cy="389870"/>
          </a:xfrm>
          <a:prstGeom prst="wedgeRectCallout">
            <a:avLst>
              <a:gd fmla="val -36484" name="adj1"/>
              <a:gd fmla="val 77374" name="adj2"/>
            </a:avLst>
          </a:prstGeom>
          <a:solidFill>
            <a:schemeClr val="lt1"/>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400">
                <a:solidFill>
                  <a:srgbClr val="262626"/>
                </a:solidFill>
                <a:latin typeface="Arial"/>
                <a:ea typeface="Arial"/>
                <a:cs typeface="Arial"/>
                <a:sym typeface="Arial"/>
              </a:rPr>
              <a:t>短いmRNAの検出が困難</a:t>
            </a:r>
            <a:endParaRPr/>
          </a:p>
        </p:txBody>
      </p:sp>
      <p:pic>
        <p:nvPicPr>
          <p:cNvPr id="131" name="Google Shape;131;p3"/>
          <p:cNvPicPr preferRelativeResize="0"/>
          <p:nvPr/>
        </p:nvPicPr>
        <p:blipFill rotWithShape="1">
          <a:blip r:embed="rId5">
            <a:alphaModFix/>
          </a:blip>
          <a:srcRect b="35062" l="0" r="0" t="0"/>
          <a:stretch/>
        </p:blipFill>
        <p:spPr>
          <a:xfrm>
            <a:off x="6886372" y="4114800"/>
            <a:ext cx="5013382" cy="2363724"/>
          </a:xfrm>
          <a:prstGeom prst="rect">
            <a:avLst/>
          </a:prstGeom>
          <a:noFill/>
          <a:ln>
            <a:noFill/>
          </a:ln>
        </p:spPr>
      </p:pic>
      <p:sp>
        <p:nvSpPr>
          <p:cNvPr id="132" name="Google Shape;132;p3"/>
          <p:cNvSpPr txBox="1"/>
          <p:nvPr/>
        </p:nvSpPr>
        <p:spPr>
          <a:xfrm>
            <a:off x="3474707" y="4371697"/>
            <a:ext cx="3354718" cy="181588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組織切片に含まれるRNAをスライドガラス上の基盤に転写</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バーコード配列と空間座標の対応が決まっているタイプと、オリゴDNAを付したビーズを基板上にバラまくタイプとがある。</a:t>
            </a:r>
            <a:endParaRPr sz="1600">
              <a:solidFill>
                <a:srgbClr val="262626"/>
              </a:solidFill>
              <a:latin typeface="Arial"/>
              <a:ea typeface="Arial"/>
              <a:cs typeface="Arial"/>
              <a:sym typeface="Arial"/>
            </a:endParaRPr>
          </a:p>
        </p:txBody>
      </p:sp>
      <p:sp>
        <p:nvSpPr>
          <p:cNvPr id="133" name="Google Shape;133;p3"/>
          <p:cNvSpPr txBox="1"/>
          <p:nvPr/>
        </p:nvSpPr>
        <p:spPr>
          <a:xfrm>
            <a:off x="6886371" y="6230786"/>
            <a:ext cx="231882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実験医学 2021年9月号 Vol.39</a:t>
            </a:r>
            <a:endParaRPr/>
          </a:p>
        </p:txBody>
      </p:sp>
      <p:sp>
        <p:nvSpPr>
          <p:cNvPr id="134" name="Google Shape;134;p3"/>
          <p:cNvSpPr/>
          <p:nvPr/>
        </p:nvSpPr>
        <p:spPr>
          <a:xfrm>
            <a:off x="9374072" y="3438542"/>
            <a:ext cx="2654845" cy="584775"/>
          </a:xfrm>
          <a:prstGeom prst="wedgeRectCallout">
            <a:avLst>
              <a:gd fmla="val -36484" name="adj1"/>
              <a:gd fmla="val 77374" name="adj2"/>
            </a:avLst>
          </a:prstGeom>
          <a:solidFill>
            <a:schemeClr val="lt1"/>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400">
                <a:solidFill>
                  <a:srgbClr val="262626"/>
                </a:solidFill>
                <a:latin typeface="Arial"/>
                <a:ea typeface="Arial"/>
                <a:cs typeface="Arial"/>
                <a:sym typeface="Arial"/>
              </a:rPr>
              <a:t>RNAを同一の効率で転写させるのが困難。長さや高次構造が異なる。</a:t>
            </a:r>
            <a:endParaRPr/>
          </a:p>
        </p:txBody>
      </p:sp>
      <p:sp>
        <p:nvSpPr>
          <p:cNvPr id="135" name="Google Shape;135;p3"/>
          <p:cNvSpPr txBox="1"/>
          <p:nvPr/>
        </p:nvSpPr>
        <p:spPr>
          <a:xfrm>
            <a:off x="42685" y="2868873"/>
            <a:ext cx="3205876" cy="292387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1400"/>
              <a:buFont typeface="Calibri"/>
              <a:buAutoNum type="arabicPeriod"/>
            </a:pPr>
            <a:r>
              <a:rPr lang="ja-JP" sz="1400">
                <a:solidFill>
                  <a:srgbClr val="262626"/>
                </a:solidFill>
                <a:latin typeface="Arial"/>
                <a:ea typeface="Arial"/>
                <a:cs typeface="Arial"/>
                <a:sym typeface="Arial"/>
              </a:rPr>
              <a:t>MERFISH (2015)</a:t>
            </a:r>
            <a:endParaRPr/>
          </a:p>
          <a:p>
            <a:pPr indent="0" lvl="1" marL="457200" marR="0" rtl="0" algn="l">
              <a:spcBef>
                <a:spcPts val="0"/>
              </a:spcBef>
              <a:spcAft>
                <a:spcPts val="0"/>
              </a:spcAft>
              <a:buNone/>
            </a:pPr>
            <a:r>
              <a:rPr b="0" i="0" lang="ja-JP" sz="1200" u="none" cap="none" strike="noStrike">
                <a:solidFill>
                  <a:srgbClr val="262626"/>
                </a:solidFill>
                <a:latin typeface="Arial"/>
                <a:ea typeface="Arial"/>
                <a:cs typeface="Arial"/>
                <a:sym typeface="Arial"/>
              </a:rPr>
              <a:t>初めて「spatial transcriptomics」という単語が使われた。</a:t>
            </a:r>
            <a:endParaRPr b="0" i="0" sz="1200" u="none" cap="none" strike="noStrike">
              <a:solidFill>
                <a:srgbClr val="262626"/>
              </a:solidFill>
              <a:latin typeface="Arial"/>
              <a:ea typeface="Arial"/>
              <a:cs typeface="Arial"/>
              <a:sym typeface="Arial"/>
            </a:endParaRPr>
          </a:p>
          <a:p>
            <a:pPr indent="0" lvl="1" marL="457200" marR="0" rtl="0" algn="l">
              <a:spcBef>
                <a:spcPts val="0"/>
              </a:spcBef>
              <a:spcAft>
                <a:spcPts val="0"/>
              </a:spcAft>
              <a:buNone/>
            </a:pPr>
            <a:r>
              <a:t/>
            </a:r>
            <a:endParaRPr b="0" i="0" sz="1200" u="none" cap="none" strike="noStrike">
              <a:solidFill>
                <a:srgbClr val="262626"/>
              </a:solidFill>
              <a:latin typeface="Arial"/>
              <a:ea typeface="Arial"/>
              <a:cs typeface="Arial"/>
              <a:sym typeface="Arial"/>
            </a:endParaRPr>
          </a:p>
          <a:p>
            <a:pPr indent="0" lvl="1" marL="457200" marR="0" rtl="0" algn="l">
              <a:spcBef>
                <a:spcPts val="0"/>
              </a:spcBef>
              <a:spcAft>
                <a:spcPts val="0"/>
              </a:spcAft>
              <a:buNone/>
            </a:pPr>
            <a:r>
              <a:t/>
            </a:r>
            <a:endParaRPr b="0" i="0" sz="12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rgbClr val="262626"/>
              </a:buClr>
              <a:buSzPts val="1400"/>
              <a:buFont typeface="Calibri"/>
              <a:buAutoNum type="arabicPeriod"/>
            </a:pPr>
            <a:r>
              <a:rPr lang="ja-JP" sz="1400">
                <a:solidFill>
                  <a:srgbClr val="262626"/>
                </a:solidFill>
                <a:latin typeface="Arial"/>
                <a:ea typeface="Arial"/>
                <a:cs typeface="Arial"/>
                <a:sym typeface="Arial"/>
              </a:rPr>
              <a:t>Visium (2016)</a:t>
            </a:r>
            <a:endParaRPr/>
          </a:p>
          <a:p>
            <a:pPr indent="0" lvl="1" marL="457200" marR="0" rtl="0" algn="l">
              <a:spcBef>
                <a:spcPts val="0"/>
              </a:spcBef>
              <a:spcAft>
                <a:spcPts val="0"/>
              </a:spcAft>
              <a:buNone/>
            </a:pPr>
            <a:r>
              <a:rPr b="0" i="0" lang="ja-JP" sz="1200" u="none" cap="none" strike="noStrike">
                <a:solidFill>
                  <a:srgbClr val="262626"/>
                </a:solidFill>
                <a:latin typeface="Arial"/>
                <a:ea typeface="Arial"/>
                <a:cs typeface="Arial"/>
                <a:sym typeface="Arial"/>
              </a:rPr>
              <a:t>「spatial transcriptomics」という技術名で発表し普及。</a:t>
            </a:r>
            <a:endParaRPr b="0" i="0" sz="1200" u="none" cap="none" strike="noStrike">
              <a:solidFill>
                <a:srgbClr val="262626"/>
              </a:solidFill>
              <a:latin typeface="Arial"/>
              <a:ea typeface="Arial"/>
              <a:cs typeface="Arial"/>
              <a:sym typeface="Arial"/>
            </a:endParaRPr>
          </a:p>
          <a:p>
            <a:pPr indent="0" lvl="1" marL="457200" marR="0" rtl="0" algn="l">
              <a:spcBef>
                <a:spcPts val="0"/>
              </a:spcBef>
              <a:spcAft>
                <a:spcPts val="0"/>
              </a:spcAft>
              <a:buNone/>
            </a:pPr>
            <a:r>
              <a:t/>
            </a:r>
            <a:endParaRPr b="0" i="0" sz="1400" u="none" cap="none" strike="noStrike">
              <a:solidFill>
                <a:srgbClr val="262626"/>
              </a:solidFill>
              <a:latin typeface="Arial"/>
              <a:ea typeface="Arial"/>
              <a:cs typeface="Arial"/>
              <a:sym typeface="Arial"/>
            </a:endParaRPr>
          </a:p>
          <a:p>
            <a:pPr indent="0" lvl="1" marL="457200" marR="0" rtl="0" algn="l">
              <a:spcBef>
                <a:spcPts val="0"/>
              </a:spcBef>
              <a:spcAft>
                <a:spcPts val="0"/>
              </a:spcAft>
              <a:buNone/>
            </a:pPr>
            <a:r>
              <a:t/>
            </a:r>
            <a:endParaRPr b="0" i="0" sz="1400" u="none" cap="none" strike="noStrike">
              <a:solidFill>
                <a:srgbClr val="262626"/>
              </a:solidFill>
              <a:latin typeface="Arial"/>
              <a:ea typeface="Arial"/>
              <a:cs typeface="Arial"/>
              <a:sym typeface="Arial"/>
            </a:endParaRPr>
          </a:p>
          <a:p>
            <a:pPr indent="-342900" lvl="0" marL="342900" marR="0" rtl="0" algn="l">
              <a:spcBef>
                <a:spcPts val="0"/>
              </a:spcBef>
              <a:spcAft>
                <a:spcPts val="0"/>
              </a:spcAft>
              <a:buClr>
                <a:srgbClr val="262626"/>
              </a:buClr>
              <a:buSzPts val="1400"/>
              <a:buFont typeface="Calibri"/>
              <a:buAutoNum type="arabicPeriod"/>
            </a:pPr>
            <a:r>
              <a:rPr lang="ja-JP" sz="1400">
                <a:solidFill>
                  <a:srgbClr val="262626"/>
                </a:solidFill>
                <a:latin typeface="Arial"/>
                <a:ea typeface="Arial"/>
                <a:cs typeface="Arial"/>
                <a:sym typeface="Arial"/>
              </a:rPr>
              <a:t>Slide-seq (2019)</a:t>
            </a:r>
            <a:endParaRPr/>
          </a:p>
          <a:p>
            <a:pPr indent="-254000" lvl="0" marL="342900" marR="0" rtl="0" algn="l">
              <a:spcBef>
                <a:spcPts val="0"/>
              </a:spcBef>
              <a:spcAft>
                <a:spcPts val="0"/>
              </a:spcAft>
              <a:buClr>
                <a:schemeClr val="dk1"/>
              </a:buClr>
              <a:buSzPts val="1400"/>
              <a:buFont typeface="Calibri"/>
              <a:buNone/>
            </a:pPr>
            <a:r>
              <a:t/>
            </a:r>
            <a:endParaRPr sz="1400">
              <a:solidFill>
                <a:srgbClr val="262626"/>
              </a:solidFill>
              <a:latin typeface="Arial"/>
              <a:ea typeface="Arial"/>
              <a:cs typeface="Arial"/>
              <a:sym typeface="Arial"/>
            </a:endParaRPr>
          </a:p>
          <a:p>
            <a:pPr indent="-254000" lvl="0" marL="342900" marR="0" rtl="0" algn="l">
              <a:spcBef>
                <a:spcPts val="0"/>
              </a:spcBef>
              <a:spcAft>
                <a:spcPts val="0"/>
              </a:spcAft>
              <a:buClr>
                <a:schemeClr val="dk1"/>
              </a:buClr>
              <a:buSzPts val="1400"/>
              <a:buFont typeface="Calibri"/>
              <a:buNone/>
            </a:pPr>
            <a:r>
              <a:t/>
            </a:r>
            <a:endParaRPr sz="1400">
              <a:solidFill>
                <a:srgbClr val="262626"/>
              </a:solidFill>
              <a:latin typeface="Arial"/>
              <a:ea typeface="Arial"/>
              <a:cs typeface="Arial"/>
              <a:sym typeface="Arial"/>
            </a:endParaRPr>
          </a:p>
          <a:p>
            <a:pPr indent="-342900" lvl="0" marL="342900" marR="0" rtl="0" algn="l">
              <a:spcBef>
                <a:spcPts val="0"/>
              </a:spcBef>
              <a:spcAft>
                <a:spcPts val="0"/>
              </a:spcAft>
              <a:buClr>
                <a:srgbClr val="262626"/>
              </a:buClr>
              <a:buSzPts val="1400"/>
              <a:buFont typeface="Calibri"/>
              <a:buAutoNum type="arabicPeriod"/>
            </a:pPr>
            <a:r>
              <a:rPr lang="ja-JP" sz="1400">
                <a:solidFill>
                  <a:srgbClr val="262626"/>
                </a:solidFill>
                <a:latin typeface="Arial"/>
                <a:ea typeface="Arial"/>
                <a:cs typeface="Arial"/>
                <a:sym typeface="Arial"/>
              </a:rPr>
              <a:t>HDST (2019)</a:t>
            </a:r>
            <a:endParaRPr/>
          </a:p>
        </p:txBody>
      </p:sp>
      <p:sp>
        <p:nvSpPr>
          <p:cNvPr id="136" name="Google Shape;136;p3"/>
          <p:cNvSpPr txBox="1"/>
          <p:nvPr/>
        </p:nvSpPr>
        <p:spPr>
          <a:xfrm>
            <a:off x="1071861" y="3447777"/>
            <a:ext cx="2134145"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ja-JP" sz="1050">
                <a:solidFill>
                  <a:srgbClr val="262626"/>
                </a:solidFill>
                <a:latin typeface="Arial"/>
                <a:ea typeface="Arial"/>
                <a:cs typeface="Arial"/>
                <a:sym typeface="Arial"/>
              </a:rPr>
              <a:t>Cehn KH, et al, </a:t>
            </a:r>
            <a:r>
              <a:rPr i="1" lang="ja-JP" sz="1050">
                <a:solidFill>
                  <a:srgbClr val="262626"/>
                </a:solidFill>
                <a:latin typeface="Arial"/>
                <a:ea typeface="Arial"/>
                <a:cs typeface="Arial"/>
                <a:sym typeface="Arial"/>
              </a:rPr>
              <a:t>Science</a:t>
            </a:r>
            <a:r>
              <a:rPr b="0" i="1" lang="ja-JP" sz="1050">
                <a:solidFill>
                  <a:srgbClr val="262626"/>
                </a:solidFill>
                <a:latin typeface="Arial"/>
                <a:ea typeface="Arial"/>
                <a:cs typeface="Arial"/>
                <a:sym typeface="Arial"/>
              </a:rPr>
              <a:t>.</a:t>
            </a:r>
            <a:r>
              <a:rPr lang="ja-JP" sz="1050">
                <a:solidFill>
                  <a:srgbClr val="262626"/>
                </a:solidFill>
                <a:latin typeface="Arial"/>
                <a:ea typeface="Arial"/>
                <a:cs typeface="Arial"/>
                <a:sym typeface="Arial"/>
              </a:rPr>
              <a:t> 2015</a:t>
            </a:r>
            <a:endParaRPr sz="1050">
              <a:solidFill>
                <a:srgbClr val="262626"/>
              </a:solidFill>
              <a:latin typeface="Arial"/>
              <a:ea typeface="Arial"/>
              <a:cs typeface="Arial"/>
              <a:sym typeface="Arial"/>
            </a:endParaRPr>
          </a:p>
        </p:txBody>
      </p:sp>
      <p:sp>
        <p:nvSpPr>
          <p:cNvPr id="137" name="Google Shape;137;p3"/>
          <p:cNvSpPr txBox="1"/>
          <p:nvPr/>
        </p:nvSpPr>
        <p:spPr>
          <a:xfrm>
            <a:off x="1071861" y="4404820"/>
            <a:ext cx="2134145"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ja-JP" sz="1050">
                <a:solidFill>
                  <a:srgbClr val="262626"/>
                </a:solidFill>
                <a:latin typeface="Arial"/>
                <a:ea typeface="Arial"/>
                <a:cs typeface="Arial"/>
                <a:sym typeface="Arial"/>
              </a:rPr>
              <a:t>Stahl PL, et al, </a:t>
            </a:r>
            <a:r>
              <a:rPr i="1" lang="ja-JP" sz="1050">
                <a:solidFill>
                  <a:srgbClr val="262626"/>
                </a:solidFill>
                <a:latin typeface="Arial"/>
                <a:ea typeface="Arial"/>
                <a:cs typeface="Arial"/>
                <a:sym typeface="Arial"/>
              </a:rPr>
              <a:t>Science</a:t>
            </a:r>
            <a:r>
              <a:rPr b="0" i="1" lang="ja-JP" sz="1050">
                <a:solidFill>
                  <a:srgbClr val="262626"/>
                </a:solidFill>
                <a:latin typeface="Arial"/>
                <a:ea typeface="Arial"/>
                <a:cs typeface="Arial"/>
                <a:sym typeface="Arial"/>
              </a:rPr>
              <a:t>.</a:t>
            </a:r>
            <a:r>
              <a:rPr lang="ja-JP" sz="1050">
                <a:solidFill>
                  <a:srgbClr val="262626"/>
                </a:solidFill>
                <a:latin typeface="Arial"/>
                <a:ea typeface="Arial"/>
                <a:cs typeface="Arial"/>
                <a:sym typeface="Arial"/>
              </a:rPr>
              <a:t> 2016</a:t>
            </a:r>
            <a:endParaRPr sz="1050">
              <a:solidFill>
                <a:srgbClr val="262626"/>
              </a:solidFill>
              <a:latin typeface="Arial"/>
              <a:ea typeface="Arial"/>
              <a:cs typeface="Arial"/>
              <a:sym typeface="Arial"/>
            </a:endParaRPr>
          </a:p>
        </p:txBody>
      </p:sp>
      <p:sp>
        <p:nvSpPr>
          <p:cNvPr id="138" name="Google Shape;138;p3"/>
          <p:cNvSpPr txBox="1"/>
          <p:nvPr/>
        </p:nvSpPr>
        <p:spPr>
          <a:xfrm>
            <a:off x="841629" y="5090485"/>
            <a:ext cx="2364377" cy="25391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ja-JP" sz="1050">
                <a:solidFill>
                  <a:srgbClr val="262626"/>
                </a:solidFill>
                <a:latin typeface="Arial"/>
                <a:ea typeface="Arial"/>
                <a:cs typeface="Arial"/>
                <a:sym typeface="Arial"/>
              </a:rPr>
              <a:t>Rodriques SG, et al, </a:t>
            </a:r>
            <a:r>
              <a:rPr i="1" lang="ja-JP" sz="1050">
                <a:solidFill>
                  <a:srgbClr val="262626"/>
                </a:solidFill>
                <a:latin typeface="Arial"/>
                <a:ea typeface="Arial"/>
                <a:cs typeface="Arial"/>
                <a:sym typeface="Arial"/>
              </a:rPr>
              <a:t>Science</a:t>
            </a:r>
            <a:r>
              <a:rPr b="0" i="1" lang="ja-JP" sz="1050">
                <a:solidFill>
                  <a:srgbClr val="262626"/>
                </a:solidFill>
                <a:latin typeface="Arial"/>
                <a:ea typeface="Arial"/>
                <a:cs typeface="Arial"/>
                <a:sym typeface="Arial"/>
              </a:rPr>
              <a:t>.</a:t>
            </a:r>
            <a:r>
              <a:rPr lang="ja-JP" sz="1050">
                <a:solidFill>
                  <a:srgbClr val="262626"/>
                </a:solidFill>
                <a:latin typeface="Arial"/>
                <a:ea typeface="Arial"/>
                <a:cs typeface="Arial"/>
                <a:sym typeface="Arial"/>
              </a:rPr>
              <a:t> 2019</a:t>
            </a:r>
            <a:endParaRPr sz="1050">
              <a:solidFill>
                <a:srgbClr val="262626"/>
              </a:solidFill>
              <a:latin typeface="Arial"/>
              <a:ea typeface="Arial"/>
              <a:cs typeface="Arial"/>
              <a:sym typeface="Arial"/>
            </a:endParaRPr>
          </a:p>
        </p:txBody>
      </p:sp>
      <p:sp>
        <p:nvSpPr>
          <p:cNvPr id="139" name="Google Shape;139;p3"/>
          <p:cNvSpPr txBox="1"/>
          <p:nvPr/>
        </p:nvSpPr>
        <p:spPr>
          <a:xfrm>
            <a:off x="413003" y="5707905"/>
            <a:ext cx="2793003" cy="25391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ja-JP" sz="1050">
                <a:solidFill>
                  <a:srgbClr val="262626"/>
                </a:solidFill>
                <a:latin typeface="Arial"/>
                <a:ea typeface="Arial"/>
                <a:cs typeface="Arial"/>
                <a:sym typeface="Arial"/>
              </a:rPr>
              <a:t>Vickovic S, et al, </a:t>
            </a:r>
            <a:r>
              <a:rPr i="1" lang="ja-JP" sz="1050">
                <a:solidFill>
                  <a:srgbClr val="262626"/>
                </a:solidFill>
                <a:latin typeface="Arial"/>
                <a:ea typeface="Arial"/>
                <a:cs typeface="Arial"/>
                <a:sym typeface="Arial"/>
              </a:rPr>
              <a:t>Nat. Methods</a:t>
            </a:r>
            <a:r>
              <a:rPr b="0" i="1" lang="ja-JP" sz="1050">
                <a:solidFill>
                  <a:srgbClr val="262626"/>
                </a:solidFill>
                <a:latin typeface="Arial"/>
                <a:ea typeface="Arial"/>
                <a:cs typeface="Arial"/>
                <a:sym typeface="Arial"/>
              </a:rPr>
              <a:t>.</a:t>
            </a:r>
            <a:r>
              <a:rPr lang="ja-JP" sz="1050">
                <a:solidFill>
                  <a:srgbClr val="262626"/>
                </a:solidFill>
                <a:latin typeface="Arial"/>
                <a:ea typeface="Arial"/>
                <a:cs typeface="Arial"/>
                <a:sym typeface="Arial"/>
              </a:rPr>
              <a:t> 2019</a:t>
            </a:r>
            <a:endParaRPr sz="1050">
              <a:solidFill>
                <a:srgbClr val="26262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0"/>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638" name="Google Shape;638;p30"/>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論文構成</a:t>
            </a:r>
            <a:endParaRPr/>
          </a:p>
        </p:txBody>
      </p:sp>
      <p:sp>
        <p:nvSpPr>
          <p:cNvPr id="639" name="Google Shape;639;p30"/>
          <p:cNvSpPr/>
          <p:nvPr/>
        </p:nvSpPr>
        <p:spPr>
          <a:xfrm>
            <a:off x="311139" y="1015388"/>
            <a:ext cx="883744" cy="376763"/>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1</a:t>
            </a:r>
            <a:endParaRPr b="1" sz="1800">
              <a:solidFill>
                <a:schemeClr val="lt1"/>
              </a:solidFill>
              <a:latin typeface="Arial"/>
              <a:ea typeface="Arial"/>
              <a:cs typeface="Arial"/>
              <a:sym typeface="Arial"/>
            </a:endParaRPr>
          </a:p>
        </p:txBody>
      </p:sp>
      <p:sp>
        <p:nvSpPr>
          <p:cNvPr id="640" name="Google Shape;640;p30"/>
          <p:cNvSpPr/>
          <p:nvPr/>
        </p:nvSpPr>
        <p:spPr>
          <a:xfrm>
            <a:off x="307651" y="1949180"/>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2</a:t>
            </a:r>
            <a:endParaRPr b="1" sz="1800">
              <a:solidFill>
                <a:schemeClr val="lt1"/>
              </a:solidFill>
              <a:latin typeface="Arial"/>
              <a:ea typeface="Arial"/>
              <a:cs typeface="Arial"/>
              <a:sym typeface="Arial"/>
            </a:endParaRPr>
          </a:p>
        </p:txBody>
      </p:sp>
      <p:sp>
        <p:nvSpPr>
          <p:cNvPr id="641" name="Google Shape;641;p30"/>
          <p:cNvSpPr/>
          <p:nvPr/>
        </p:nvSpPr>
        <p:spPr>
          <a:xfrm>
            <a:off x="307650" y="2886683"/>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3</a:t>
            </a:r>
            <a:endParaRPr b="1" sz="1800">
              <a:solidFill>
                <a:schemeClr val="lt1"/>
              </a:solidFill>
              <a:latin typeface="Arial"/>
              <a:ea typeface="Arial"/>
              <a:cs typeface="Arial"/>
              <a:sym typeface="Arial"/>
            </a:endParaRPr>
          </a:p>
        </p:txBody>
      </p:sp>
      <p:sp>
        <p:nvSpPr>
          <p:cNvPr id="642" name="Google Shape;642;p30"/>
          <p:cNvSpPr/>
          <p:nvPr/>
        </p:nvSpPr>
        <p:spPr>
          <a:xfrm>
            <a:off x="307648" y="3824186"/>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4</a:t>
            </a:r>
            <a:endParaRPr b="1" sz="1800">
              <a:solidFill>
                <a:schemeClr val="lt1"/>
              </a:solidFill>
              <a:latin typeface="Arial"/>
              <a:ea typeface="Arial"/>
              <a:cs typeface="Arial"/>
              <a:sym typeface="Arial"/>
            </a:endParaRPr>
          </a:p>
        </p:txBody>
      </p:sp>
      <p:sp>
        <p:nvSpPr>
          <p:cNvPr id="643" name="Google Shape;643;p30"/>
          <p:cNvSpPr txBox="1"/>
          <p:nvPr/>
        </p:nvSpPr>
        <p:spPr>
          <a:xfrm>
            <a:off x="1320305" y="1042433"/>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発達中のヒト免疫系の組織間細胞アトラスの提供（研究の外観）</a:t>
            </a:r>
            <a:endParaRPr/>
          </a:p>
        </p:txBody>
      </p:sp>
      <p:sp>
        <p:nvSpPr>
          <p:cNvPr id="644" name="Google Shape;644;p30"/>
          <p:cNvSpPr/>
          <p:nvPr/>
        </p:nvSpPr>
        <p:spPr>
          <a:xfrm>
            <a:off x="307649" y="4765226"/>
            <a:ext cx="883745" cy="384011"/>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5</a:t>
            </a:r>
            <a:endParaRPr b="1" sz="1800">
              <a:solidFill>
                <a:schemeClr val="lt1"/>
              </a:solidFill>
              <a:latin typeface="Arial"/>
              <a:ea typeface="Arial"/>
              <a:cs typeface="Arial"/>
              <a:sym typeface="Arial"/>
            </a:endParaRPr>
          </a:p>
        </p:txBody>
      </p:sp>
      <p:sp>
        <p:nvSpPr>
          <p:cNvPr id="645" name="Google Shape;645;p30"/>
          <p:cNvSpPr/>
          <p:nvPr/>
        </p:nvSpPr>
        <p:spPr>
          <a:xfrm>
            <a:off x="307648" y="5699192"/>
            <a:ext cx="883745" cy="384011"/>
          </a:xfrm>
          <a:prstGeom prst="rect">
            <a:avLst/>
          </a:prstGeom>
          <a:solidFill>
            <a:srgbClr val="CC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Fig. 6</a:t>
            </a:r>
            <a:endParaRPr b="1" sz="1800">
              <a:solidFill>
                <a:schemeClr val="lt1"/>
              </a:solidFill>
              <a:latin typeface="Arial"/>
              <a:ea typeface="Arial"/>
              <a:cs typeface="Arial"/>
              <a:sym typeface="Arial"/>
            </a:endParaRPr>
          </a:p>
        </p:txBody>
      </p:sp>
      <p:sp>
        <p:nvSpPr>
          <p:cNvPr id="646" name="Google Shape;646;p30"/>
          <p:cNvSpPr txBox="1"/>
          <p:nvPr/>
        </p:nvSpPr>
        <p:spPr>
          <a:xfrm>
            <a:off x="1320305" y="1963859"/>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時間と組織に渡る骨髄球の変化</a:t>
            </a:r>
            <a:endParaRPr/>
          </a:p>
        </p:txBody>
      </p:sp>
      <p:sp>
        <p:nvSpPr>
          <p:cNvPr id="647" name="Google Shape;647;p30"/>
          <p:cNvSpPr txBox="1"/>
          <p:nvPr/>
        </p:nvSpPr>
        <p:spPr>
          <a:xfrm>
            <a:off x="1320305" y="2901362"/>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時間と組織に渡るリンパ球の変化</a:t>
            </a:r>
            <a:endParaRPr/>
          </a:p>
        </p:txBody>
      </p:sp>
      <p:sp>
        <p:nvSpPr>
          <p:cNvPr id="648" name="Google Shape;648;p30"/>
          <p:cNvSpPr txBox="1"/>
          <p:nvPr/>
        </p:nvSpPr>
        <p:spPr>
          <a:xfrm>
            <a:off x="1320305" y="383152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システム全体の血液および免疫細胞の発達</a:t>
            </a:r>
            <a:endParaRPr/>
          </a:p>
        </p:txBody>
      </p:sp>
      <p:sp>
        <p:nvSpPr>
          <p:cNvPr id="649" name="Google Shape;649;p30"/>
          <p:cNvSpPr txBox="1"/>
          <p:nvPr/>
        </p:nvSpPr>
        <p:spPr>
          <a:xfrm>
            <a:off x="1320305" y="4772565"/>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DBDBDB"/>
                </a:solidFill>
                <a:latin typeface="Arial"/>
                <a:ea typeface="Arial"/>
                <a:cs typeface="Arial"/>
                <a:sym typeface="Arial"/>
              </a:rPr>
              <a:t>出生前の仮定的B1細胞の特徴づけ</a:t>
            </a:r>
            <a:endParaRPr/>
          </a:p>
        </p:txBody>
      </p:sp>
      <p:sp>
        <p:nvSpPr>
          <p:cNvPr id="650" name="Google Shape;650;p30"/>
          <p:cNvSpPr txBox="1"/>
          <p:nvPr/>
        </p:nvSpPr>
        <p:spPr>
          <a:xfrm>
            <a:off x="1320304" y="5706531"/>
            <a:ext cx="6490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0C0C0C"/>
                </a:solidFill>
                <a:latin typeface="Arial"/>
                <a:ea typeface="Arial"/>
                <a:cs typeface="Arial"/>
                <a:sym typeface="Arial"/>
              </a:rPr>
              <a:t>自然免疫型T細胞の詳細な特性評価</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grpSp>
        <p:nvGrpSpPr>
          <p:cNvPr id="656" name="Google Shape;656;p31"/>
          <p:cNvGrpSpPr/>
          <p:nvPr/>
        </p:nvGrpSpPr>
        <p:grpSpPr>
          <a:xfrm>
            <a:off x="216719" y="742518"/>
            <a:ext cx="4206425" cy="2991267"/>
            <a:chOff x="216719" y="742518"/>
            <a:chExt cx="4206425" cy="2991267"/>
          </a:xfrm>
        </p:grpSpPr>
        <p:pic>
          <p:nvPicPr>
            <p:cNvPr id="657" name="Google Shape;657;p31"/>
            <p:cNvPicPr preferRelativeResize="0"/>
            <p:nvPr/>
          </p:nvPicPr>
          <p:blipFill rotWithShape="1">
            <a:blip r:embed="rId3">
              <a:alphaModFix/>
            </a:blip>
            <a:srcRect b="0" l="0" r="63568" t="0"/>
            <a:stretch/>
          </p:blipFill>
          <p:spPr>
            <a:xfrm>
              <a:off x="216719" y="742518"/>
              <a:ext cx="4206425" cy="2991267"/>
            </a:xfrm>
            <a:prstGeom prst="rect">
              <a:avLst/>
            </a:prstGeom>
            <a:noFill/>
            <a:ln>
              <a:noFill/>
            </a:ln>
          </p:spPr>
        </p:pic>
        <p:sp>
          <p:nvSpPr>
            <p:cNvPr id="658" name="Google Shape;658;p31"/>
            <p:cNvSpPr/>
            <p:nvPr/>
          </p:nvSpPr>
          <p:spPr>
            <a:xfrm>
              <a:off x="3886201" y="1626780"/>
              <a:ext cx="536943" cy="5800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59" name="Google Shape;659;p31"/>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660" name="Google Shape;660;p31"/>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6A-C｜　自然免疫型T細胞内のγδT細胞</a:t>
            </a:r>
            <a:endParaRPr/>
          </a:p>
        </p:txBody>
      </p:sp>
      <p:sp>
        <p:nvSpPr>
          <p:cNvPr id="661" name="Google Shape;661;p31"/>
          <p:cNvSpPr/>
          <p:nvPr/>
        </p:nvSpPr>
        <p:spPr>
          <a:xfrm>
            <a:off x="3179136" y="590629"/>
            <a:ext cx="1414130" cy="428156"/>
          </a:xfrm>
          <a:prstGeom prst="wedgeRectCallout">
            <a:avLst>
              <a:gd fmla="val -40349" name="adj1"/>
              <a:gd fmla="val 70045" name="adj2"/>
            </a:avLst>
          </a:prstGeom>
          <a:solidFill>
            <a:schemeClr val="lt1"/>
          </a:solidFill>
          <a:ln cap="flat" cmpd="sng" w="254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800">
                <a:solidFill>
                  <a:srgbClr val="262626"/>
                </a:solidFill>
                <a:latin typeface="Arial"/>
                <a:ea typeface="Arial"/>
                <a:cs typeface="Arial"/>
                <a:sym typeface="Arial"/>
              </a:rPr>
              <a:t>起源が不明</a:t>
            </a:r>
            <a:endParaRPr/>
          </a:p>
        </p:txBody>
      </p:sp>
      <p:pic>
        <p:nvPicPr>
          <p:cNvPr id="662" name="Google Shape;662;p31"/>
          <p:cNvPicPr preferRelativeResize="0"/>
          <p:nvPr/>
        </p:nvPicPr>
        <p:blipFill rotWithShape="1">
          <a:blip r:embed="rId4">
            <a:alphaModFix/>
          </a:blip>
          <a:srcRect b="0" l="6056" r="0" t="0"/>
          <a:stretch/>
        </p:blipFill>
        <p:spPr>
          <a:xfrm>
            <a:off x="5539563" y="709175"/>
            <a:ext cx="6283842" cy="3386670"/>
          </a:xfrm>
          <a:prstGeom prst="rect">
            <a:avLst/>
          </a:prstGeom>
          <a:noFill/>
          <a:ln>
            <a:noFill/>
          </a:ln>
        </p:spPr>
      </p:pic>
      <p:grpSp>
        <p:nvGrpSpPr>
          <p:cNvPr id="663" name="Google Shape;663;p31"/>
          <p:cNvGrpSpPr/>
          <p:nvPr/>
        </p:nvGrpSpPr>
        <p:grpSpPr>
          <a:xfrm>
            <a:off x="0" y="4348992"/>
            <a:ext cx="6811402" cy="2390252"/>
            <a:chOff x="216719" y="4393321"/>
            <a:chExt cx="6811402" cy="2390252"/>
          </a:xfrm>
        </p:grpSpPr>
        <p:pic>
          <p:nvPicPr>
            <p:cNvPr id="664" name="Google Shape;664;p31"/>
            <p:cNvPicPr preferRelativeResize="0"/>
            <p:nvPr/>
          </p:nvPicPr>
          <p:blipFill rotWithShape="1">
            <a:blip r:embed="rId3">
              <a:alphaModFix/>
            </a:blip>
            <a:srcRect b="8914" l="32752" r="0" t="0"/>
            <a:stretch/>
          </p:blipFill>
          <p:spPr>
            <a:xfrm>
              <a:off x="216719" y="4393321"/>
              <a:ext cx="6811402" cy="2390252"/>
            </a:xfrm>
            <a:prstGeom prst="rect">
              <a:avLst/>
            </a:prstGeom>
            <a:noFill/>
            <a:ln>
              <a:noFill/>
            </a:ln>
          </p:spPr>
        </p:pic>
        <p:sp>
          <p:nvSpPr>
            <p:cNvPr id="665" name="Google Shape;665;p31"/>
            <p:cNvSpPr/>
            <p:nvPr/>
          </p:nvSpPr>
          <p:spPr>
            <a:xfrm>
              <a:off x="216719" y="6115482"/>
              <a:ext cx="536943" cy="5800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66" name="Google Shape;666;p31"/>
          <p:cNvSpPr txBox="1"/>
          <p:nvPr/>
        </p:nvSpPr>
        <p:spPr>
          <a:xfrm>
            <a:off x="7757699" y="3778120"/>
            <a:ext cx="462865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■髄質内皮と皮質髄質接合部の局在</a:t>
            </a:r>
            <a:endParaRPr b="1"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活性化などの相互作用について知見を提供</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※深堀はしていない</a:t>
            </a:r>
            <a:endParaRPr sz="1600">
              <a:solidFill>
                <a:srgbClr val="262626"/>
              </a:solidFill>
              <a:latin typeface="Arial"/>
              <a:ea typeface="Arial"/>
              <a:cs typeface="Arial"/>
              <a:sym typeface="Arial"/>
            </a:endParaRPr>
          </a:p>
        </p:txBody>
      </p:sp>
      <p:sp>
        <p:nvSpPr>
          <p:cNvPr id="667" name="Google Shape;667;p31"/>
          <p:cNvSpPr txBox="1"/>
          <p:nvPr/>
        </p:nvSpPr>
        <p:spPr>
          <a:xfrm>
            <a:off x="400544" y="702284"/>
            <a:ext cx="230544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TCRレパトア解析</a:t>
            </a:r>
            <a:endParaRPr b="1" sz="1600">
              <a:solidFill>
                <a:srgbClr val="262626"/>
              </a:solidFill>
              <a:latin typeface="Arial"/>
              <a:ea typeface="Arial"/>
              <a:cs typeface="Arial"/>
              <a:sym typeface="Arial"/>
            </a:endParaRPr>
          </a:p>
        </p:txBody>
      </p:sp>
      <p:pic>
        <p:nvPicPr>
          <p:cNvPr id="668" name="Google Shape;668;p31"/>
          <p:cNvPicPr preferRelativeResize="0"/>
          <p:nvPr/>
        </p:nvPicPr>
        <p:blipFill rotWithShape="1">
          <a:blip r:embed="rId5">
            <a:alphaModFix/>
          </a:blip>
          <a:srcRect b="0" l="0" r="0" t="0"/>
          <a:stretch/>
        </p:blipFill>
        <p:spPr>
          <a:xfrm>
            <a:off x="3542557" y="1108699"/>
            <a:ext cx="1551396" cy="1235625"/>
          </a:xfrm>
          <a:prstGeom prst="rect">
            <a:avLst/>
          </a:prstGeom>
          <a:noFill/>
          <a:ln>
            <a:noFill/>
          </a:ln>
        </p:spPr>
      </p:pic>
      <p:sp>
        <p:nvSpPr>
          <p:cNvPr id="669" name="Google Shape;669;p31"/>
          <p:cNvSpPr/>
          <p:nvPr/>
        </p:nvSpPr>
        <p:spPr>
          <a:xfrm rot="8593641">
            <a:off x="2124191" y="2784532"/>
            <a:ext cx="1769430" cy="1987176"/>
          </a:xfrm>
          <a:custGeom>
            <a:rect b="b" l="l" r="r" t="t"/>
            <a:pathLst>
              <a:path extrusionOk="0" h="120000" w="120000">
                <a:moveTo>
                  <a:pt x="0" y="120000"/>
                </a:moveTo>
                <a:quadBezTo>
                  <a:pt x="20000" y="40000"/>
                  <a:pt x="77104" y="13356"/>
                </a:quadBezTo>
                <a:lnTo>
                  <a:pt x="75414" y="0"/>
                </a:lnTo>
                <a:lnTo>
                  <a:pt x="120000" y="20288"/>
                </a:lnTo>
                <a:lnTo>
                  <a:pt x="82066" y="52575"/>
                </a:lnTo>
                <a:lnTo>
                  <a:pt x="80376" y="39219"/>
                </a:lnTo>
                <a:quadBezTo>
                  <a:pt x="30000" y="49219"/>
                  <a:pt x="0" y="120000"/>
                </a:quadBezTo>
                <a:close/>
              </a:path>
            </a:pathLst>
          </a:custGeom>
          <a:solidFill>
            <a:schemeClr val="accent2"/>
          </a:solidFill>
          <a:ln cap="flat" cmpd="sng" w="952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31"/>
          <p:cNvSpPr txBox="1"/>
          <p:nvPr/>
        </p:nvSpPr>
        <p:spPr>
          <a:xfrm>
            <a:off x="207409" y="3685808"/>
            <a:ext cx="462865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highlight>
                  <a:srgbClr val="FFFFFF"/>
                </a:highlight>
                <a:latin typeface="Arial"/>
                <a:ea typeface="Arial"/>
                <a:cs typeface="Arial"/>
                <a:sym typeface="Arial"/>
              </a:rPr>
              <a:t>🡪 一部の細胞がペアとなったγδTCRを発現</a:t>
            </a:r>
            <a:endParaRPr sz="1600">
              <a:solidFill>
                <a:srgbClr val="262626"/>
              </a:solidFill>
              <a:highlight>
                <a:srgbClr val="FFFFFF"/>
              </a:highlight>
              <a:latin typeface="Arial"/>
              <a:ea typeface="Arial"/>
              <a:cs typeface="Arial"/>
              <a:sym typeface="Arial"/>
            </a:endParaRPr>
          </a:p>
        </p:txBody>
      </p:sp>
      <p:sp>
        <p:nvSpPr>
          <p:cNvPr id="671" name="Google Shape;671;p31"/>
          <p:cNvSpPr txBox="1"/>
          <p:nvPr/>
        </p:nvSpPr>
        <p:spPr>
          <a:xfrm>
            <a:off x="6971389" y="4813022"/>
            <a:ext cx="462865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■γδTCRを示す細胞のの遺伝子発現</a:t>
            </a:r>
            <a:endParaRPr b="1"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TRGV9とTRDV2を発現</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既存知見と合致　（通常のγδT細胞）</a:t>
            </a:r>
            <a:endParaRPr sz="1600">
              <a:solidFill>
                <a:srgbClr val="262626"/>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2"/>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678" name="Google Shape;678;p32"/>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Fig. 6D-G｜　胸腺細胞-胸腺細胞（T-T）</a:t>
            </a:r>
            <a:r>
              <a:rPr b="1" lang="ja-JP">
                <a:latin typeface="Arial"/>
                <a:ea typeface="Arial"/>
                <a:cs typeface="Arial"/>
                <a:sym typeface="Arial"/>
              </a:rPr>
              <a:t>起源仮説と一致する</a:t>
            </a:r>
            <a:endParaRPr/>
          </a:p>
        </p:txBody>
      </p:sp>
      <p:pic>
        <p:nvPicPr>
          <p:cNvPr id="679" name="Google Shape;679;p32"/>
          <p:cNvPicPr preferRelativeResize="0"/>
          <p:nvPr/>
        </p:nvPicPr>
        <p:blipFill rotWithShape="1">
          <a:blip r:embed="rId3">
            <a:alphaModFix/>
          </a:blip>
          <a:srcRect b="45573" l="-1" r="58097" t="0"/>
          <a:stretch/>
        </p:blipFill>
        <p:spPr>
          <a:xfrm>
            <a:off x="164773" y="757984"/>
            <a:ext cx="3137301" cy="2850406"/>
          </a:xfrm>
          <a:prstGeom prst="rect">
            <a:avLst/>
          </a:prstGeom>
          <a:noFill/>
          <a:ln>
            <a:noFill/>
          </a:ln>
        </p:spPr>
      </p:pic>
      <p:pic>
        <p:nvPicPr>
          <p:cNvPr id="680" name="Google Shape;680;p32"/>
          <p:cNvPicPr preferRelativeResize="0"/>
          <p:nvPr/>
        </p:nvPicPr>
        <p:blipFill rotWithShape="1">
          <a:blip r:embed="rId3">
            <a:alphaModFix/>
          </a:blip>
          <a:srcRect b="47597" l="41830" r="0" t="0"/>
          <a:stretch/>
        </p:blipFill>
        <p:spPr>
          <a:xfrm>
            <a:off x="5678779" y="683745"/>
            <a:ext cx="4379621" cy="2759888"/>
          </a:xfrm>
          <a:prstGeom prst="rect">
            <a:avLst/>
          </a:prstGeom>
          <a:noFill/>
          <a:ln>
            <a:noFill/>
          </a:ln>
        </p:spPr>
      </p:pic>
      <p:pic>
        <p:nvPicPr>
          <p:cNvPr id="681" name="Google Shape;681;p32"/>
          <p:cNvPicPr preferRelativeResize="0"/>
          <p:nvPr/>
        </p:nvPicPr>
        <p:blipFill rotWithShape="1">
          <a:blip r:embed="rId3">
            <a:alphaModFix/>
          </a:blip>
          <a:srcRect b="0" l="0" r="0" t="53592"/>
          <a:stretch/>
        </p:blipFill>
        <p:spPr>
          <a:xfrm>
            <a:off x="307648" y="3773147"/>
            <a:ext cx="8780523" cy="2850405"/>
          </a:xfrm>
          <a:prstGeom prst="rect">
            <a:avLst/>
          </a:prstGeom>
          <a:noFill/>
          <a:ln>
            <a:noFill/>
          </a:ln>
        </p:spPr>
      </p:pic>
      <p:sp>
        <p:nvSpPr>
          <p:cNvPr id="682" name="Google Shape;682;p32"/>
          <p:cNvSpPr txBox="1"/>
          <p:nvPr/>
        </p:nvSpPr>
        <p:spPr>
          <a:xfrm>
            <a:off x="307648" y="537891"/>
            <a:ext cx="39252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■TCRレパートリーの主成分分析</a:t>
            </a:r>
            <a:endParaRPr b="1" sz="1600">
              <a:solidFill>
                <a:srgbClr val="262626"/>
              </a:solidFill>
              <a:latin typeface="Arial"/>
              <a:ea typeface="Arial"/>
              <a:cs typeface="Arial"/>
              <a:sym typeface="Arial"/>
            </a:endParaRPr>
          </a:p>
        </p:txBody>
      </p:sp>
      <p:sp>
        <p:nvSpPr>
          <p:cNvPr id="683" name="Google Shape;683;p32"/>
          <p:cNvSpPr txBox="1"/>
          <p:nvPr/>
        </p:nvSpPr>
        <p:spPr>
          <a:xfrm>
            <a:off x="3302074" y="876445"/>
            <a:ext cx="20022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rgbClr val="262626"/>
                </a:solidFill>
                <a:latin typeface="Arial"/>
                <a:ea typeface="Arial"/>
                <a:cs typeface="Arial"/>
                <a:sym typeface="Arial"/>
              </a:rPr>
              <a:t>αβTCRを発現する自然免疫型T細胞はDP細胞（CD4+ &amp; CD8+）と従来型の中間に位置する</a:t>
            </a:r>
            <a:endParaRPr sz="1400">
              <a:solidFill>
                <a:srgbClr val="262626"/>
              </a:solidFill>
              <a:latin typeface="Arial"/>
              <a:ea typeface="Arial"/>
              <a:cs typeface="Arial"/>
              <a:sym typeface="Arial"/>
            </a:endParaRPr>
          </a:p>
          <a:p>
            <a:pPr indent="0" lvl="0" marL="0" marR="0" rtl="0" algn="l">
              <a:spcBef>
                <a:spcPts val="0"/>
              </a:spcBef>
              <a:spcAft>
                <a:spcPts val="0"/>
              </a:spcAft>
              <a:buNone/>
            </a:pPr>
            <a:r>
              <a:t/>
            </a:r>
            <a:endParaRPr sz="1400">
              <a:solidFill>
                <a:srgbClr val="262626"/>
              </a:solidFill>
              <a:latin typeface="Arial"/>
              <a:ea typeface="Arial"/>
              <a:cs typeface="Arial"/>
              <a:sym typeface="Arial"/>
            </a:endParaRPr>
          </a:p>
          <a:p>
            <a:pPr indent="0" lvl="0" marL="0" marR="0" rtl="0" algn="l">
              <a:spcBef>
                <a:spcPts val="0"/>
              </a:spcBef>
              <a:spcAft>
                <a:spcPts val="0"/>
              </a:spcAft>
              <a:buNone/>
            </a:pPr>
            <a:r>
              <a:t/>
            </a:r>
            <a:endParaRPr sz="1400">
              <a:solidFill>
                <a:srgbClr val="262626"/>
              </a:solidFill>
              <a:latin typeface="Arial"/>
              <a:ea typeface="Arial"/>
              <a:cs typeface="Arial"/>
              <a:sym typeface="Arial"/>
            </a:endParaRPr>
          </a:p>
          <a:p>
            <a:pPr indent="0" lvl="0" marL="0" marR="0" rtl="0" algn="l">
              <a:spcBef>
                <a:spcPts val="0"/>
              </a:spcBef>
              <a:spcAft>
                <a:spcPts val="0"/>
              </a:spcAft>
              <a:buNone/>
            </a:pPr>
            <a:r>
              <a:rPr b="1" lang="ja-JP" sz="1400">
                <a:solidFill>
                  <a:srgbClr val="262626"/>
                </a:solidFill>
                <a:latin typeface="Arial"/>
                <a:ea typeface="Arial"/>
                <a:cs typeface="Arial"/>
                <a:sym typeface="Arial"/>
              </a:rPr>
              <a:t>自然免疫型T細胞がDP細胞とTCRが類似</a:t>
            </a:r>
            <a:endParaRPr b="1" sz="1400">
              <a:solidFill>
                <a:srgbClr val="262626"/>
              </a:solidFill>
              <a:latin typeface="Arial"/>
              <a:ea typeface="Arial"/>
              <a:cs typeface="Arial"/>
              <a:sym typeface="Arial"/>
            </a:endParaRPr>
          </a:p>
          <a:p>
            <a:pPr indent="0" lvl="0" marL="0" marR="0" rtl="0" algn="l">
              <a:spcBef>
                <a:spcPts val="0"/>
              </a:spcBef>
              <a:spcAft>
                <a:spcPts val="0"/>
              </a:spcAft>
              <a:buNone/>
            </a:pPr>
            <a:r>
              <a:t/>
            </a:r>
            <a:endParaRPr b="1" sz="1400">
              <a:solidFill>
                <a:srgbClr val="262626"/>
              </a:solidFill>
              <a:latin typeface="Arial"/>
              <a:ea typeface="Arial"/>
              <a:cs typeface="Arial"/>
              <a:sym typeface="Arial"/>
            </a:endParaRPr>
          </a:p>
          <a:p>
            <a:pPr indent="0" lvl="0" marL="0" marR="0" rtl="0" algn="l">
              <a:spcBef>
                <a:spcPts val="0"/>
              </a:spcBef>
              <a:spcAft>
                <a:spcPts val="0"/>
              </a:spcAft>
              <a:buNone/>
            </a:pPr>
            <a:r>
              <a:rPr lang="ja-JP" sz="1400">
                <a:solidFill>
                  <a:srgbClr val="262626"/>
                </a:solidFill>
                <a:latin typeface="Arial"/>
                <a:ea typeface="Arial"/>
                <a:cs typeface="Arial"/>
                <a:sym typeface="Arial"/>
              </a:rPr>
              <a:t>→ 皮質上皮での選択前</a:t>
            </a:r>
            <a:endParaRPr sz="1400">
              <a:solidFill>
                <a:srgbClr val="262626"/>
              </a:solidFill>
              <a:latin typeface="Arial"/>
              <a:ea typeface="Arial"/>
              <a:cs typeface="Arial"/>
              <a:sym typeface="Arial"/>
            </a:endParaRPr>
          </a:p>
        </p:txBody>
      </p:sp>
      <p:sp>
        <p:nvSpPr>
          <p:cNvPr id="684" name="Google Shape;684;p32"/>
          <p:cNvSpPr txBox="1"/>
          <p:nvPr/>
        </p:nvSpPr>
        <p:spPr>
          <a:xfrm>
            <a:off x="9988771" y="876445"/>
            <a:ext cx="200220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rgbClr val="262626"/>
                </a:solidFill>
                <a:latin typeface="Arial"/>
                <a:ea typeface="Arial"/>
                <a:cs typeface="Arial"/>
                <a:sym typeface="Arial"/>
              </a:rPr>
              <a:t>自然免疫型T細胞が発生学的にDP細胞に近く</a:t>
            </a:r>
            <a:r>
              <a:rPr lang="ja-JP" sz="1400">
                <a:solidFill>
                  <a:srgbClr val="262626"/>
                </a:solidFill>
                <a:latin typeface="Arial"/>
                <a:ea typeface="Arial"/>
                <a:cs typeface="Arial"/>
                <a:sym typeface="Arial"/>
              </a:rPr>
              <a:t>、ポジティブセレクションの前に受ける組換えが少ないことを示唆</a:t>
            </a:r>
            <a:endParaRPr sz="1400">
              <a:solidFill>
                <a:srgbClr val="262626"/>
              </a:solidFill>
              <a:latin typeface="Arial"/>
              <a:ea typeface="Arial"/>
              <a:cs typeface="Arial"/>
              <a:sym typeface="Arial"/>
            </a:endParaRPr>
          </a:p>
          <a:p>
            <a:pPr indent="0" lvl="0" marL="0" marR="0" rtl="0" algn="l">
              <a:spcBef>
                <a:spcPts val="0"/>
              </a:spcBef>
              <a:spcAft>
                <a:spcPts val="0"/>
              </a:spcAft>
              <a:buNone/>
            </a:pPr>
            <a:r>
              <a:t/>
            </a:r>
            <a:endParaRPr sz="1400">
              <a:solidFill>
                <a:srgbClr val="262626"/>
              </a:solidFill>
              <a:latin typeface="Arial"/>
              <a:ea typeface="Arial"/>
              <a:cs typeface="Arial"/>
              <a:sym typeface="Arial"/>
            </a:endParaRPr>
          </a:p>
          <a:p>
            <a:pPr indent="0" lvl="0" marL="0" marR="0" rtl="0" algn="l">
              <a:spcBef>
                <a:spcPts val="0"/>
              </a:spcBef>
              <a:spcAft>
                <a:spcPts val="0"/>
              </a:spcAft>
              <a:buNone/>
            </a:pPr>
            <a:r>
              <a:rPr lang="ja-JP" sz="1400">
                <a:solidFill>
                  <a:srgbClr val="262626"/>
                </a:solidFill>
                <a:latin typeface="Arial"/>
                <a:ea typeface="Arial"/>
                <a:cs typeface="Arial"/>
                <a:sym typeface="Arial"/>
              </a:rPr>
              <a:t>cTECの近くに移動するよりも、隣接するDPTからシグナルを受ける方が楽で短時間。</a:t>
            </a:r>
            <a:endParaRPr sz="1400">
              <a:solidFill>
                <a:srgbClr val="262626"/>
              </a:solidFill>
              <a:latin typeface="Arial"/>
              <a:ea typeface="Arial"/>
              <a:cs typeface="Arial"/>
              <a:sym typeface="Arial"/>
            </a:endParaRPr>
          </a:p>
          <a:p>
            <a:pPr indent="0" lvl="0" marL="0" marR="0" rtl="0" algn="l">
              <a:spcBef>
                <a:spcPts val="0"/>
              </a:spcBef>
              <a:spcAft>
                <a:spcPts val="0"/>
              </a:spcAft>
              <a:buNone/>
            </a:pPr>
            <a:r>
              <a:t/>
            </a:r>
            <a:endParaRPr sz="1400">
              <a:solidFill>
                <a:srgbClr val="262626"/>
              </a:solidFill>
              <a:latin typeface="Arial"/>
              <a:ea typeface="Arial"/>
              <a:cs typeface="Arial"/>
              <a:sym typeface="Arial"/>
            </a:endParaRPr>
          </a:p>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sp>
        <p:nvSpPr>
          <p:cNvPr id="685" name="Google Shape;685;p32"/>
          <p:cNvSpPr txBox="1"/>
          <p:nvPr/>
        </p:nvSpPr>
        <p:spPr>
          <a:xfrm>
            <a:off x="5678778" y="3429000"/>
            <a:ext cx="6205573" cy="36933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1800"/>
              <a:buFont typeface="Noto Sans Symbols"/>
              <a:buChar char="⮚"/>
            </a:pPr>
            <a:r>
              <a:rPr b="1" lang="ja-JP" sz="1800">
                <a:solidFill>
                  <a:srgbClr val="262626"/>
                </a:solidFill>
                <a:latin typeface="Arial"/>
                <a:ea typeface="Arial"/>
                <a:cs typeface="Arial"/>
                <a:sym typeface="Arial"/>
              </a:rPr>
              <a:t>T-T起源仮説と一致する</a:t>
            </a:r>
            <a:endParaRPr b="1" sz="1800">
              <a:solidFill>
                <a:srgbClr val="262626"/>
              </a:solidFill>
              <a:latin typeface="Arial"/>
              <a:ea typeface="Arial"/>
              <a:cs typeface="Arial"/>
              <a:sym typeface="Arial"/>
            </a:endParaRPr>
          </a:p>
        </p:txBody>
      </p:sp>
      <p:sp>
        <p:nvSpPr>
          <p:cNvPr id="686" name="Google Shape;686;p32"/>
          <p:cNvSpPr txBox="1"/>
          <p:nvPr/>
        </p:nvSpPr>
        <p:spPr>
          <a:xfrm>
            <a:off x="2201487" y="5174286"/>
            <a:ext cx="31845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rgbClr val="262626"/>
                </a:solidFill>
                <a:highlight>
                  <a:srgbClr val="FFFF00"/>
                </a:highlight>
                <a:latin typeface="Arial"/>
                <a:ea typeface="Arial"/>
                <a:cs typeface="Arial"/>
                <a:sym typeface="Arial"/>
              </a:rPr>
              <a:t>DN/DP 🡪 ABT 🡪 Single Positive</a:t>
            </a:r>
            <a:endParaRPr b="1" sz="1400">
              <a:solidFill>
                <a:srgbClr val="262626"/>
              </a:solidFill>
              <a:highlight>
                <a:srgbClr val="FFFF00"/>
              </a:highlight>
              <a:latin typeface="Arial"/>
              <a:ea typeface="Arial"/>
              <a:cs typeface="Arial"/>
              <a:sym typeface="Arial"/>
            </a:endParaRPr>
          </a:p>
        </p:txBody>
      </p:sp>
      <p:sp>
        <p:nvSpPr>
          <p:cNvPr id="687" name="Google Shape;687;p32"/>
          <p:cNvSpPr/>
          <p:nvPr/>
        </p:nvSpPr>
        <p:spPr>
          <a:xfrm flipH="1" rot="6733041">
            <a:off x="5327711" y="5104518"/>
            <a:ext cx="1029588" cy="1197162"/>
          </a:xfrm>
          <a:custGeom>
            <a:rect b="b" l="l" r="r" t="t"/>
            <a:pathLst>
              <a:path extrusionOk="0" h="120000" w="120000">
                <a:moveTo>
                  <a:pt x="0" y="120000"/>
                </a:moveTo>
                <a:quadBezTo>
                  <a:pt x="20000" y="40000"/>
                  <a:pt x="77104" y="12900"/>
                </a:quadBezTo>
                <a:lnTo>
                  <a:pt x="75414" y="0"/>
                </a:lnTo>
                <a:lnTo>
                  <a:pt x="120000" y="19832"/>
                </a:lnTo>
                <a:lnTo>
                  <a:pt x="82182" y="51663"/>
                </a:lnTo>
                <a:lnTo>
                  <a:pt x="80492" y="38763"/>
                </a:lnTo>
                <a:quadBezTo>
                  <a:pt x="30000" y="48763"/>
                  <a:pt x="0" y="120000"/>
                </a:quadBezTo>
                <a:close/>
              </a:path>
            </a:pathLst>
          </a:custGeom>
          <a:solidFill>
            <a:srgbClr val="323F4F"/>
          </a:solidFill>
          <a:ln cap="flat" cmpd="sng" w="952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32"/>
          <p:cNvSpPr txBox="1"/>
          <p:nvPr/>
        </p:nvSpPr>
        <p:spPr>
          <a:xfrm>
            <a:off x="5385992" y="6089277"/>
            <a:ext cx="360560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rgbClr val="262626"/>
                </a:solidFill>
                <a:latin typeface="Arial"/>
                <a:ea typeface="Arial"/>
                <a:cs typeface="Arial"/>
                <a:sym typeface="Arial"/>
              </a:rPr>
              <a:t>SP_T細胞は、ZBTB16（マーカー）を発現する自然免疫型T細胞で占められていた</a:t>
            </a:r>
            <a:endParaRPr/>
          </a:p>
        </p:txBody>
      </p:sp>
      <p:sp>
        <p:nvSpPr>
          <p:cNvPr id="689" name="Google Shape;689;p32"/>
          <p:cNvSpPr/>
          <p:nvPr/>
        </p:nvSpPr>
        <p:spPr>
          <a:xfrm>
            <a:off x="3369635" y="3429000"/>
            <a:ext cx="1724075" cy="449021"/>
          </a:xfrm>
          <a:prstGeom prst="wedgeRectCallout">
            <a:avLst>
              <a:gd fmla="val -40349" name="adj1"/>
              <a:gd fmla="val 70045" name="adj2"/>
            </a:avLst>
          </a:prstGeom>
          <a:solidFill>
            <a:schemeClr val="lt1"/>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400">
                <a:solidFill>
                  <a:srgbClr val="262626"/>
                </a:solidFill>
                <a:latin typeface="Arial"/>
                <a:ea typeface="Arial"/>
                <a:cs typeface="Arial"/>
                <a:sym typeface="Arial"/>
              </a:rPr>
              <a:t>人工胸腺オルガノイド</a:t>
            </a:r>
            <a:endParaRPr sz="1400">
              <a:solidFill>
                <a:srgbClr val="262626"/>
              </a:solidFill>
              <a:latin typeface="Arial"/>
              <a:ea typeface="Arial"/>
              <a:cs typeface="Arial"/>
              <a:sym typeface="Arial"/>
            </a:endParaRPr>
          </a:p>
          <a:p>
            <a:pPr indent="0" lvl="0" marL="0" marR="0" rtl="0" algn="ctr">
              <a:spcBef>
                <a:spcPts val="0"/>
              </a:spcBef>
              <a:spcAft>
                <a:spcPts val="0"/>
              </a:spcAft>
              <a:buNone/>
            </a:pPr>
            <a:r>
              <a:rPr lang="ja-JP" sz="1400">
                <a:solidFill>
                  <a:srgbClr val="262626"/>
                </a:solidFill>
                <a:latin typeface="Arial"/>
                <a:ea typeface="Arial"/>
                <a:cs typeface="Arial"/>
                <a:sym typeface="Arial"/>
              </a:rPr>
              <a:t>※ TECが存在しない</a:t>
            </a:r>
            <a:endParaRPr/>
          </a:p>
        </p:txBody>
      </p:sp>
      <p:sp>
        <p:nvSpPr>
          <p:cNvPr id="690" name="Google Shape;690;p32"/>
          <p:cNvSpPr txBox="1"/>
          <p:nvPr/>
        </p:nvSpPr>
        <p:spPr>
          <a:xfrm>
            <a:off x="9088171" y="5153957"/>
            <a:ext cx="2722829" cy="64633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1800"/>
              <a:buFont typeface="Noto Sans Symbols"/>
              <a:buChar char="⮚"/>
            </a:pPr>
            <a:r>
              <a:rPr b="1" lang="ja-JP" sz="1800">
                <a:solidFill>
                  <a:srgbClr val="262626"/>
                </a:solidFill>
                <a:latin typeface="Arial"/>
                <a:ea typeface="Arial"/>
                <a:cs typeface="Arial"/>
                <a:sym typeface="Arial"/>
              </a:rPr>
              <a:t>in-vitroでもT-T起源仮説を支持する結果</a:t>
            </a:r>
            <a:endParaRPr b="1" sz="1800">
              <a:solidFill>
                <a:srgbClr val="262626"/>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3"/>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696" name="Google Shape;696;p33"/>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筆者らのDiscussion</a:t>
            </a:r>
            <a:endParaRPr/>
          </a:p>
        </p:txBody>
      </p:sp>
      <p:sp>
        <p:nvSpPr>
          <p:cNvPr id="697" name="Google Shape;697;p33"/>
          <p:cNvSpPr txBox="1"/>
          <p:nvPr/>
        </p:nvSpPr>
        <p:spPr>
          <a:xfrm>
            <a:off x="210706" y="927289"/>
            <a:ext cx="11733643" cy="4109843"/>
          </a:xfrm>
          <a:prstGeom prst="rect">
            <a:avLst/>
          </a:prstGeom>
          <a:noFill/>
          <a:ln>
            <a:noFill/>
          </a:ln>
        </p:spPr>
        <p:txBody>
          <a:bodyPr anchorCtr="0" anchor="t" bIns="45700" lIns="91425" spcFirstLastPara="1" rIns="91425" wrap="square" tIns="45700">
            <a:spAutoFit/>
          </a:bodyPr>
          <a:lstStyle/>
          <a:p>
            <a:pPr indent="-228600" lvl="0" marL="228600" marR="0" rtl="0" algn="l">
              <a:lnSpc>
                <a:spcPct val="90000"/>
              </a:lnSpc>
              <a:spcBef>
                <a:spcPts val="0"/>
              </a:spcBef>
              <a:spcAft>
                <a:spcPts val="0"/>
              </a:spcAft>
              <a:buClr>
                <a:srgbClr val="262626"/>
              </a:buClr>
              <a:buSzPts val="1800"/>
              <a:buFont typeface="Noto Sans Symbols"/>
              <a:buChar char="●"/>
            </a:pPr>
            <a:r>
              <a:rPr b="0" i="0" lang="ja-JP" sz="1800" u="none" cap="none" strike="noStrike">
                <a:solidFill>
                  <a:srgbClr val="262626"/>
                </a:solidFill>
                <a:latin typeface="Arial"/>
                <a:ea typeface="Arial"/>
                <a:cs typeface="Arial"/>
                <a:sym typeface="Arial"/>
              </a:rPr>
              <a:t>9つの組織から90万を超えるシングルセルプロファイルを収集し、100を超える細胞状態を網羅した、</a:t>
            </a:r>
            <a:r>
              <a:rPr b="1" i="0" lang="ja-JP" sz="1800" u="none" cap="none" strike="noStrike">
                <a:solidFill>
                  <a:schemeClr val="accent2"/>
                </a:solidFill>
                <a:latin typeface="Arial"/>
                <a:ea typeface="Arial"/>
                <a:cs typeface="Arial"/>
                <a:sym typeface="Arial"/>
              </a:rPr>
              <a:t>発達中のヒト免疫系の包括的なシングルセルデータセットを提供</a:t>
            </a:r>
            <a:r>
              <a:rPr b="0" i="0" lang="ja-JP" sz="1800" u="none" cap="none" strike="noStrike">
                <a:solidFill>
                  <a:srgbClr val="262626"/>
                </a:solidFill>
                <a:latin typeface="Arial"/>
                <a:ea typeface="Arial"/>
                <a:cs typeface="Arial"/>
                <a:sym typeface="Arial"/>
              </a:rPr>
              <a:t>した。</a:t>
            </a:r>
            <a:endParaRPr b="0" i="0" sz="1800" u="none" cap="none" strike="noStrike">
              <a:solidFill>
                <a:srgbClr val="262626"/>
              </a:solidFill>
              <a:latin typeface="Arial"/>
              <a:ea typeface="Arial"/>
              <a:cs typeface="Arial"/>
              <a:sym typeface="Arial"/>
            </a:endParaRPr>
          </a:p>
          <a:p>
            <a:pPr indent="-114300" lvl="0" marL="228600" marR="0" rtl="0" algn="l">
              <a:lnSpc>
                <a:spcPct val="90000"/>
              </a:lnSpc>
              <a:spcBef>
                <a:spcPts val="1000"/>
              </a:spcBef>
              <a:spcAft>
                <a:spcPts val="0"/>
              </a:spcAft>
              <a:buClr>
                <a:schemeClr val="dk1"/>
              </a:buClr>
              <a:buSzPts val="1800"/>
              <a:buFont typeface="Noto Sans Symbols"/>
              <a:buNone/>
            </a:pPr>
            <a:r>
              <a:t/>
            </a:r>
            <a:endParaRPr sz="1800">
              <a:solidFill>
                <a:srgbClr val="262626"/>
              </a:solidFill>
              <a:latin typeface="Arial"/>
              <a:ea typeface="Arial"/>
              <a:cs typeface="Arial"/>
              <a:sym typeface="Arial"/>
            </a:endParaRPr>
          </a:p>
          <a:p>
            <a:pPr indent="-228600" lvl="0" marL="228600" marR="0" rtl="0" algn="l">
              <a:lnSpc>
                <a:spcPct val="90000"/>
              </a:lnSpc>
              <a:spcBef>
                <a:spcPts val="1000"/>
              </a:spcBef>
              <a:spcAft>
                <a:spcPts val="0"/>
              </a:spcAft>
              <a:buClr>
                <a:srgbClr val="262626"/>
              </a:buClr>
              <a:buSzPts val="1800"/>
              <a:buFont typeface="Noto Sans Symbols"/>
              <a:buChar char="●"/>
            </a:pPr>
            <a:r>
              <a:rPr b="0" i="0" lang="ja-JP" sz="1800" u="none" cap="none" strike="noStrike">
                <a:solidFill>
                  <a:srgbClr val="262626"/>
                </a:solidFill>
                <a:latin typeface="Arial"/>
                <a:ea typeface="Arial"/>
                <a:cs typeface="Arial"/>
                <a:sym typeface="Arial"/>
              </a:rPr>
              <a:t>ヒトのマクロファージ、マスト細胞、NK細胞は、10〜12pcwの間に免疫エフェクター機能を獲得する。（Fig. 2B）</a:t>
            </a:r>
            <a:endParaRPr b="0" i="0" sz="1800" u="none" cap="none" strike="noStrike">
              <a:solidFill>
                <a:srgbClr val="262626"/>
              </a:solidFill>
              <a:latin typeface="Arial"/>
              <a:ea typeface="Arial"/>
              <a:cs typeface="Arial"/>
              <a:sym typeface="Arial"/>
            </a:endParaRPr>
          </a:p>
          <a:p>
            <a:pPr indent="-114300" lvl="0" marL="228600" marR="0" rtl="0" algn="l">
              <a:lnSpc>
                <a:spcPct val="90000"/>
              </a:lnSpc>
              <a:spcBef>
                <a:spcPts val="1000"/>
              </a:spcBef>
              <a:spcAft>
                <a:spcPts val="0"/>
              </a:spcAft>
              <a:buClr>
                <a:schemeClr val="dk1"/>
              </a:buClr>
              <a:buSzPts val="1800"/>
              <a:buFont typeface="Noto Sans Symbols"/>
              <a:buNone/>
            </a:pPr>
            <a:r>
              <a:t/>
            </a:r>
            <a:endParaRPr sz="1800">
              <a:solidFill>
                <a:srgbClr val="262626"/>
              </a:solidFill>
              <a:latin typeface="Arial"/>
              <a:ea typeface="Arial"/>
              <a:cs typeface="Arial"/>
              <a:sym typeface="Arial"/>
            </a:endParaRPr>
          </a:p>
          <a:p>
            <a:pPr indent="-228600" lvl="0" marL="228600" marR="0" rtl="0" algn="l">
              <a:lnSpc>
                <a:spcPct val="90000"/>
              </a:lnSpc>
              <a:spcBef>
                <a:spcPts val="1000"/>
              </a:spcBef>
              <a:spcAft>
                <a:spcPts val="0"/>
              </a:spcAft>
              <a:buClr>
                <a:srgbClr val="262626"/>
              </a:buClr>
              <a:buSzPts val="1800"/>
              <a:buFont typeface="Noto Sans Symbols"/>
              <a:buChar char="●"/>
            </a:pPr>
            <a:r>
              <a:rPr b="0" i="0" lang="ja-JP" sz="1800" u="none" cap="none" strike="noStrike">
                <a:solidFill>
                  <a:srgbClr val="262626"/>
                </a:solidFill>
                <a:latin typeface="Arial"/>
                <a:ea typeface="Arial"/>
                <a:cs typeface="Arial"/>
                <a:sym typeface="Arial"/>
              </a:rPr>
              <a:t>単球とT細胞には、それぞれ骨髄と胸腺から末梢組織へ移動する前に、保存された増殖と成熟の過程がある</a:t>
            </a:r>
            <a:endParaRPr b="0" i="0" sz="1800" u="none" cap="none" strike="noStrike">
              <a:solidFill>
                <a:srgbClr val="262626"/>
              </a:solidFill>
              <a:latin typeface="Arial"/>
              <a:ea typeface="Arial"/>
              <a:cs typeface="Arial"/>
              <a:sym typeface="Arial"/>
            </a:endParaRPr>
          </a:p>
          <a:p>
            <a:pPr indent="-114300" lvl="0" marL="228600" marR="0" rtl="0" algn="l">
              <a:lnSpc>
                <a:spcPct val="90000"/>
              </a:lnSpc>
              <a:spcBef>
                <a:spcPts val="1000"/>
              </a:spcBef>
              <a:spcAft>
                <a:spcPts val="0"/>
              </a:spcAft>
              <a:buClr>
                <a:schemeClr val="dk1"/>
              </a:buClr>
              <a:buSzPts val="1800"/>
              <a:buFont typeface="Noto Sans Symbols"/>
              <a:buNone/>
            </a:pPr>
            <a:r>
              <a:t/>
            </a:r>
            <a:endParaRPr b="0" i="0" sz="1800" u="none" cap="none" strike="noStrike">
              <a:solidFill>
                <a:srgbClr val="262626"/>
              </a:solidFill>
              <a:latin typeface="Arial"/>
              <a:ea typeface="Arial"/>
              <a:cs typeface="Arial"/>
              <a:sym typeface="Arial"/>
            </a:endParaRPr>
          </a:p>
          <a:p>
            <a:pPr indent="-228600" lvl="0" marL="228600" marR="0" rtl="0" algn="l">
              <a:lnSpc>
                <a:spcPct val="90000"/>
              </a:lnSpc>
              <a:spcBef>
                <a:spcPts val="1000"/>
              </a:spcBef>
              <a:spcAft>
                <a:spcPts val="0"/>
              </a:spcAft>
              <a:buClr>
                <a:srgbClr val="262626"/>
              </a:buClr>
              <a:buSzPts val="1800"/>
              <a:buFont typeface="Noto Sans Symbols"/>
              <a:buChar char="●"/>
            </a:pPr>
            <a:r>
              <a:rPr b="0" i="0" lang="ja-JP" sz="1800" u="none" cap="none" strike="noStrike">
                <a:solidFill>
                  <a:srgbClr val="262626"/>
                </a:solidFill>
                <a:latin typeface="Arial"/>
                <a:ea typeface="Arial"/>
                <a:cs typeface="Arial"/>
                <a:sym typeface="Arial"/>
              </a:rPr>
              <a:t>ヒトの発生過程において、造血は卵黄嚢、肝臓、骨髄に限定されるというこれまでの考えとは対照的に、</a:t>
            </a:r>
            <a:r>
              <a:rPr b="1" i="0" lang="ja-JP" sz="1800" u="none" cap="none" strike="noStrike">
                <a:solidFill>
                  <a:schemeClr val="accent2"/>
                </a:solidFill>
                <a:latin typeface="Arial"/>
                <a:ea typeface="Arial"/>
                <a:cs typeface="Arial"/>
                <a:sym typeface="Arial"/>
              </a:rPr>
              <a:t>全身の末梢臓器でも血液細胞と免疫細胞の発生</a:t>
            </a:r>
            <a:r>
              <a:rPr b="0" i="0" lang="ja-JP" sz="1800" u="none" cap="none" strike="noStrike">
                <a:solidFill>
                  <a:srgbClr val="262626"/>
                </a:solidFill>
                <a:latin typeface="Arial"/>
                <a:ea typeface="Arial"/>
                <a:cs typeface="Arial"/>
                <a:sym typeface="Arial"/>
              </a:rPr>
              <a:t>が起こっている</a:t>
            </a:r>
            <a:endParaRPr b="0" i="0" sz="1800" u="none" cap="none" strike="noStrike">
              <a:solidFill>
                <a:srgbClr val="262626"/>
              </a:solidFill>
              <a:latin typeface="Arial"/>
              <a:ea typeface="Arial"/>
              <a:cs typeface="Arial"/>
              <a:sym typeface="Arial"/>
            </a:endParaRPr>
          </a:p>
          <a:p>
            <a:pPr indent="-114300" lvl="0" marL="228600" marR="0" rtl="0" algn="l">
              <a:lnSpc>
                <a:spcPct val="90000"/>
              </a:lnSpc>
              <a:spcBef>
                <a:spcPts val="1000"/>
              </a:spcBef>
              <a:spcAft>
                <a:spcPts val="0"/>
              </a:spcAft>
              <a:buClr>
                <a:schemeClr val="dk1"/>
              </a:buClr>
              <a:buSzPts val="1800"/>
              <a:buFont typeface="Noto Sans Symbols"/>
              <a:buNone/>
            </a:pPr>
            <a:r>
              <a:t/>
            </a:r>
            <a:endParaRPr sz="1800">
              <a:solidFill>
                <a:srgbClr val="262626"/>
              </a:solidFill>
              <a:latin typeface="Arial"/>
              <a:ea typeface="Arial"/>
              <a:cs typeface="Arial"/>
              <a:sym typeface="Arial"/>
            </a:endParaRPr>
          </a:p>
          <a:p>
            <a:pPr indent="-228600" lvl="0" marL="228600" marR="0" rtl="0" algn="l">
              <a:lnSpc>
                <a:spcPct val="90000"/>
              </a:lnSpc>
              <a:spcBef>
                <a:spcPts val="1000"/>
              </a:spcBef>
              <a:spcAft>
                <a:spcPts val="0"/>
              </a:spcAft>
              <a:buClr>
                <a:srgbClr val="262626"/>
              </a:buClr>
              <a:buSzPts val="1800"/>
              <a:buFont typeface="Noto Sans Symbols"/>
              <a:buChar char="●"/>
            </a:pPr>
            <a:r>
              <a:rPr b="0" i="0" lang="ja-JP" sz="1800" u="none" cap="none" strike="noStrike">
                <a:solidFill>
                  <a:srgbClr val="262626"/>
                </a:solidFill>
                <a:latin typeface="Arial"/>
                <a:ea typeface="Arial"/>
                <a:cs typeface="Arial"/>
                <a:sym typeface="Arial"/>
              </a:rPr>
              <a:t>ヒトの出生前の自然免疫様B細胞およびT細胞の特性を同定し、機能的に検証するものであり、ヒトB1細胞の広範な特徴を提供する</a:t>
            </a:r>
            <a:endParaRPr b="0" i="0" sz="1800" u="none" cap="none" strike="noStrike">
              <a:solidFill>
                <a:srgbClr val="262626"/>
              </a:solidFill>
              <a:latin typeface="Arial"/>
              <a:ea typeface="Arial"/>
              <a:cs typeface="Arial"/>
              <a:sym typeface="Arial"/>
            </a:endParaRPr>
          </a:p>
        </p:txBody>
      </p:sp>
      <p:sp>
        <p:nvSpPr>
          <p:cNvPr id="698" name="Google Shape;698;p33"/>
          <p:cNvSpPr txBox="1"/>
          <p:nvPr/>
        </p:nvSpPr>
        <p:spPr>
          <a:xfrm>
            <a:off x="210706" y="5508393"/>
            <a:ext cx="11562194"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Noto Sans Symbols"/>
              <a:buChar char="⮚"/>
            </a:pPr>
            <a:r>
              <a:rPr b="1" lang="ja-JP" sz="2000">
                <a:solidFill>
                  <a:srgbClr val="262626"/>
                </a:solidFill>
                <a:latin typeface="Arial"/>
                <a:ea typeface="Arial"/>
                <a:cs typeface="Arial"/>
                <a:sym typeface="Arial"/>
              </a:rPr>
              <a:t>このヒト免疫系発生過程の包括的アトラスは、in vitroでの細胞工学と再生医療を促進し、免疫系に影響を及ぼす先天性疾患の理解を深めるための貴重なリソースと生物学的洞察を提供するものである。</a:t>
            </a:r>
            <a:endParaRPr b="1" sz="2000">
              <a:solidFill>
                <a:srgbClr val="262626"/>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4"/>
          <p:cNvSpPr/>
          <p:nvPr/>
        </p:nvSpPr>
        <p:spPr>
          <a:xfrm>
            <a:off x="210706" y="2957208"/>
            <a:ext cx="11733642" cy="3550595"/>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4" name="Google Shape;704;p34"/>
          <p:cNvSpPr/>
          <p:nvPr/>
        </p:nvSpPr>
        <p:spPr>
          <a:xfrm>
            <a:off x="210706" y="766982"/>
            <a:ext cx="11733642" cy="1794864"/>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34"/>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706" name="Google Shape;706;p34"/>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所感</a:t>
            </a:r>
            <a:endParaRPr/>
          </a:p>
        </p:txBody>
      </p:sp>
      <p:sp>
        <p:nvSpPr>
          <p:cNvPr id="707" name="Google Shape;707;p34"/>
          <p:cNvSpPr txBox="1"/>
          <p:nvPr/>
        </p:nvSpPr>
        <p:spPr>
          <a:xfrm>
            <a:off x="210706" y="927289"/>
            <a:ext cx="11733643" cy="14742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90000"/>
              </a:lnSpc>
              <a:spcBef>
                <a:spcPts val="0"/>
              </a:spcBef>
              <a:spcAft>
                <a:spcPts val="0"/>
              </a:spcAft>
              <a:buClr>
                <a:srgbClr val="262626"/>
              </a:buClr>
              <a:buSzPts val="1800"/>
              <a:buFont typeface="Noto Sans Symbols"/>
              <a:buChar char="✔"/>
            </a:pPr>
            <a:r>
              <a:rPr lang="ja-JP" sz="1800">
                <a:solidFill>
                  <a:srgbClr val="262626"/>
                </a:solidFill>
                <a:latin typeface="Arial"/>
                <a:ea typeface="Arial"/>
                <a:cs typeface="Arial"/>
                <a:sym typeface="Arial"/>
              </a:rPr>
              <a:t>出生前ヒト検体の多臓器シングルセルおよび空間トランスクリプトームは</a:t>
            </a:r>
            <a:r>
              <a:rPr b="1" lang="ja-JP" sz="1800">
                <a:solidFill>
                  <a:schemeClr val="accent2"/>
                </a:solidFill>
                <a:latin typeface="Arial"/>
                <a:ea typeface="Arial"/>
                <a:cs typeface="Arial"/>
                <a:sym typeface="Arial"/>
              </a:rPr>
              <a:t>データとして非常に貴重</a:t>
            </a:r>
            <a:r>
              <a:rPr lang="ja-JP" sz="1800">
                <a:solidFill>
                  <a:srgbClr val="262626"/>
                </a:solidFill>
                <a:latin typeface="Arial"/>
                <a:ea typeface="Arial"/>
                <a:cs typeface="Arial"/>
                <a:sym typeface="Arial"/>
              </a:rPr>
              <a:t>。</a:t>
            </a:r>
            <a:endParaRPr sz="1800">
              <a:solidFill>
                <a:srgbClr val="262626"/>
              </a:solidFill>
              <a:latin typeface="Arial"/>
              <a:ea typeface="Arial"/>
              <a:cs typeface="Arial"/>
              <a:sym typeface="Arial"/>
            </a:endParaRPr>
          </a:p>
          <a:p>
            <a:pPr indent="-171450" lvl="0" marL="285750" marR="0" rtl="0" algn="l">
              <a:lnSpc>
                <a:spcPct val="90000"/>
              </a:lnSpc>
              <a:spcBef>
                <a:spcPts val="1000"/>
              </a:spcBef>
              <a:spcAft>
                <a:spcPts val="0"/>
              </a:spcAft>
              <a:buClr>
                <a:schemeClr val="dk1"/>
              </a:buClr>
              <a:buSzPts val="1800"/>
              <a:buFont typeface="Noto Sans Symbols"/>
              <a:buNone/>
            </a:pPr>
            <a:r>
              <a:t/>
            </a:r>
            <a:endParaRPr b="0" i="0" sz="1800" u="none" cap="none" strike="noStrike">
              <a:solidFill>
                <a:srgbClr val="262626"/>
              </a:solidFill>
              <a:latin typeface="Arial"/>
              <a:ea typeface="Arial"/>
              <a:cs typeface="Arial"/>
              <a:sym typeface="Arial"/>
            </a:endParaRPr>
          </a:p>
          <a:p>
            <a:pPr indent="-285750" lvl="0" marL="285750" marR="0" rtl="0" algn="l">
              <a:lnSpc>
                <a:spcPct val="90000"/>
              </a:lnSpc>
              <a:spcBef>
                <a:spcPts val="1000"/>
              </a:spcBef>
              <a:spcAft>
                <a:spcPts val="0"/>
              </a:spcAft>
              <a:buClr>
                <a:srgbClr val="262626"/>
              </a:buClr>
              <a:buSzPts val="1800"/>
              <a:buFont typeface="Noto Sans Symbols"/>
              <a:buChar char="✔"/>
            </a:pPr>
            <a:r>
              <a:rPr b="0" i="0" lang="ja-JP" sz="1800" u="none" cap="none" strike="noStrike">
                <a:solidFill>
                  <a:srgbClr val="262626"/>
                </a:solidFill>
                <a:latin typeface="Arial"/>
                <a:ea typeface="Arial"/>
                <a:cs typeface="Arial"/>
                <a:sym typeface="Arial"/>
              </a:rPr>
              <a:t>著者ら</a:t>
            </a:r>
            <a:r>
              <a:rPr lang="ja-JP" sz="1800">
                <a:solidFill>
                  <a:srgbClr val="262626"/>
                </a:solidFill>
                <a:latin typeface="Arial"/>
                <a:ea typeface="Arial"/>
                <a:cs typeface="Arial"/>
                <a:sym typeface="Arial"/>
              </a:rPr>
              <a:t>が開発した手法</a:t>
            </a:r>
            <a:r>
              <a:rPr b="0" i="0" lang="ja-JP" sz="1800" u="none" cap="none" strike="noStrike">
                <a:solidFill>
                  <a:srgbClr val="262626"/>
                </a:solidFill>
                <a:latin typeface="Arial"/>
                <a:ea typeface="Arial"/>
                <a:cs typeface="Arial"/>
                <a:sym typeface="Arial"/>
              </a:rPr>
              <a:t>（cell2locationやMilo）を存分に使用し、既存知見と矛盾しない結果を導いた。</a:t>
            </a:r>
            <a:endParaRPr sz="1800">
              <a:solidFill>
                <a:srgbClr val="262626"/>
              </a:solidFill>
              <a:latin typeface="Arial"/>
              <a:ea typeface="Arial"/>
              <a:cs typeface="Arial"/>
              <a:sym typeface="Arial"/>
            </a:endParaRPr>
          </a:p>
          <a:p>
            <a:pPr indent="0" lvl="0" marL="0" marR="0" rtl="0" algn="l">
              <a:lnSpc>
                <a:spcPct val="90000"/>
              </a:lnSpc>
              <a:spcBef>
                <a:spcPts val="1000"/>
              </a:spcBef>
              <a:spcAft>
                <a:spcPts val="0"/>
              </a:spcAft>
              <a:buNone/>
            </a:pPr>
            <a:r>
              <a:rPr b="0" i="0" lang="ja-JP" sz="1800" u="none" cap="none" strike="noStrike">
                <a:solidFill>
                  <a:srgbClr val="262626"/>
                </a:solidFill>
                <a:latin typeface="Arial"/>
                <a:ea typeface="Arial"/>
                <a:cs typeface="Arial"/>
                <a:sym typeface="Arial"/>
              </a:rPr>
              <a:t>　　→ 論文内の新規性と同時に手法の妥当性を主張。</a:t>
            </a:r>
            <a:r>
              <a:rPr b="1" i="0" lang="ja-JP" sz="1800" u="none" cap="none" strike="noStrike">
                <a:solidFill>
                  <a:schemeClr val="accent2"/>
                </a:solidFill>
                <a:latin typeface="Arial"/>
                <a:ea typeface="Arial"/>
                <a:cs typeface="Arial"/>
                <a:sym typeface="Arial"/>
              </a:rPr>
              <a:t>大きなジャーナルに通す好循環</a:t>
            </a:r>
            <a:r>
              <a:rPr b="0" i="0" lang="ja-JP" sz="1800" u="none" cap="none" strike="noStrike">
                <a:solidFill>
                  <a:srgbClr val="262626"/>
                </a:solidFill>
                <a:latin typeface="Arial"/>
                <a:ea typeface="Arial"/>
                <a:cs typeface="Arial"/>
                <a:sym typeface="Arial"/>
              </a:rPr>
              <a:t>。</a:t>
            </a:r>
            <a:endParaRPr b="0" i="0" sz="1800" u="none" cap="none" strike="noStrike">
              <a:solidFill>
                <a:srgbClr val="262626"/>
              </a:solidFill>
              <a:latin typeface="Arial"/>
              <a:ea typeface="Arial"/>
              <a:cs typeface="Arial"/>
              <a:sym typeface="Arial"/>
            </a:endParaRPr>
          </a:p>
        </p:txBody>
      </p:sp>
      <p:sp>
        <p:nvSpPr>
          <p:cNvPr id="708" name="Google Shape;708;p34"/>
          <p:cNvSpPr txBox="1"/>
          <p:nvPr/>
        </p:nvSpPr>
        <p:spPr>
          <a:xfrm>
            <a:off x="210705" y="3062289"/>
            <a:ext cx="11733643" cy="33547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90000"/>
              </a:lnSpc>
              <a:spcBef>
                <a:spcPts val="0"/>
              </a:spcBef>
              <a:spcAft>
                <a:spcPts val="0"/>
              </a:spcAft>
              <a:buClr>
                <a:srgbClr val="262626"/>
              </a:buClr>
              <a:buSzPts val="1800"/>
              <a:buFont typeface="Noto Sans Symbols"/>
              <a:buChar char="✔"/>
            </a:pPr>
            <a:r>
              <a:rPr b="0" i="0" lang="ja-JP" sz="1800" u="none" cap="none" strike="noStrike">
                <a:solidFill>
                  <a:srgbClr val="262626"/>
                </a:solidFill>
                <a:latin typeface="Arial"/>
                <a:ea typeface="Arial"/>
                <a:cs typeface="Arial"/>
                <a:sym typeface="Arial"/>
              </a:rPr>
              <a:t>精緻なクラスタリングにより127の細胞集団を同定したが、</a:t>
            </a:r>
            <a:r>
              <a:rPr b="1" i="0" lang="ja-JP" sz="1800" u="none" cap="none" strike="noStrike">
                <a:solidFill>
                  <a:srgbClr val="2F5496"/>
                </a:solidFill>
                <a:latin typeface="Arial"/>
                <a:ea typeface="Arial"/>
                <a:cs typeface="Arial"/>
                <a:sym typeface="Arial"/>
              </a:rPr>
              <a:t>目的の細胞が取れているのか評価が乏しいよう</a:t>
            </a:r>
            <a:r>
              <a:rPr b="0" i="0" lang="ja-JP" sz="1800" u="none" cap="none" strike="noStrike">
                <a:solidFill>
                  <a:srgbClr val="262626"/>
                </a:solidFill>
                <a:latin typeface="Arial"/>
                <a:ea typeface="Arial"/>
                <a:cs typeface="Arial"/>
                <a:sym typeface="Arial"/>
              </a:rPr>
              <a:t>に感じる。特に、出生前胎児の免疫細胞や血液細胞を、成体のシングルセルベースで分類して良いかなど。</a:t>
            </a:r>
            <a:endParaRPr b="0" i="0" sz="1800" u="none" cap="none" strike="noStrike">
              <a:solidFill>
                <a:srgbClr val="262626"/>
              </a:solidFill>
              <a:latin typeface="Arial"/>
              <a:ea typeface="Arial"/>
              <a:cs typeface="Arial"/>
              <a:sym typeface="Arial"/>
            </a:endParaRPr>
          </a:p>
          <a:p>
            <a:pPr indent="-171450" lvl="0" marL="285750" marR="0" rtl="0" algn="l">
              <a:lnSpc>
                <a:spcPct val="90000"/>
              </a:lnSpc>
              <a:spcBef>
                <a:spcPts val="1000"/>
              </a:spcBef>
              <a:spcAft>
                <a:spcPts val="0"/>
              </a:spcAft>
              <a:buClr>
                <a:schemeClr val="dk1"/>
              </a:buClr>
              <a:buSzPts val="1800"/>
              <a:buFont typeface="Noto Sans Symbols"/>
              <a:buNone/>
            </a:pPr>
            <a:r>
              <a:t/>
            </a:r>
            <a:endParaRPr b="0" i="0" sz="1800" u="none" cap="none" strike="noStrike">
              <a:solidFill>
                <a:srgbClr val="262626"/>
              </a:solidFill>
              <a:latin typeface="Arial"/>
              <a:ea typeface="Arial"/>
              <a:cs typeface="Arial"/>
              <a:sym typeface="Arial"/>
            </a:endParaRPr>
          </a:p>
          <a:p>
            <a:pPr indent="-285750" lvl="0" marL="285750" marR="0" rtl="0" algn="l">
              <a:lnSpc>
                <a:spcPct val="90000"/>
              </a:lnSpc>
              <a:spcBef>
                <a:spcPts val="1000"/>
              </a:spcBef>
              <a:spcAft>
                <a:spcPts val="0"/>
              </a:spcAft>
              <a:buClr>
                <a:srgbClr val="2F5496"/>
              </a:buClr>
              <a:buSzPts val="1800"/>
              <a:buFont typeface="Noto Sans Symbols"/>
              <a:buChar char="✔"/>
            </a:pPr>
            <a:r>
              <a:rPr b="1" i="0" lang="ja-JP" sz="1800" u="none" cap="none" strike="noStrike">
                <a:solidFill>
                  <a:srgbClr val="2F5496"/>
                </a:solidFill>
                <a:latin typeface="Arial"/>
                <a:ea typeface="Arial"/>
                <a:cs typeface="Arial"/>
                <a:sym typeface="Arial"/>
              </a:rPr>
              <a:t>空間トランスクリプトームについては時間をあまり振れておらず</a:t>
            </a:r>
            <a:r>
              <a:rPr b="0" i="0" lang="ja-JP" sz="1800" u="none" cap="none" strike="noStrike">
                <a:solidFill>
                  <a:srgbClr val="262626"/>
                </a:solidFill>
                <a:latin typeface="Arial"/>
                <a:ea typeface="Arial"/>
                <a:cs typeface="Arial"/>
                <a:sym typeface="Arial"/>
              </a:rPr>
              <a:t>、分化や成熟に伴う遺伝子の発現変化はscRNA-Seqベースであった。費用の問題なのか、そもそも10pcw未満のような早期の段階はサンプルの準備が困難なのか、そのあたりは不明。</a:t>
            </a:r>
            <a:endParaRPr b="0" i="0" sz="1800" u="none" cap="none" strike="noStrike">
              <a:solidFill>
                <a:srgbClr val="262626"/>
              </a:solidFill>
              <a:latin typeface="Arial"/>
              <a:ea typeface="Arial"/>
              <a:cs typeface="Arial"/>
              <a:sym typeface="Arial"/>
            </a:endParaRPr>
          </a:p>
          <a:p>
            <a:pPr indent="-171450" lvl="0" marL="285750" marR="0" rtl="0" algn="l">
              <a:lnSpc>
                <a:spcPct val="90000"/>
              </a:lnSpc>
              <a:spcBef>
                <a:spcPts val="1000"/>
              </a:spcBef>
              <a:spcAft>
                <a:spcPts val="0"/>
              </a:spcAft>
              <a:buClr>
                <a:schemeClr val="dk1"/>
              </a:buClr>
              <a:buSzPts val="1800"/>
              <a:buFont typeface="Noto Sans Symbols"/>
              <a:buNone/>
            </a:pPr>
            <a:r>
              <a:t/>
            </a:r>
            <a:endParaRPr b="0" i="0" sz="1800" u="none" cap="none" strike="noStrike">
              <a:solidFill>
                <a:srgbClr val="262626"/>
              </a:solidFill>
              <a:latin typeface="Arial"/>
              <a:ea typeface="Arial"/>
              <a:cs typeface="Arial"/>
              <a:sym typeface="Arial"/>
            </a:endParaRPr>
          </a:p>
          <a:p>
            <a:pPr indent="-285750" lvl="0" marL="285750" marR="0" rtl="0" algn="l">
              <a:lnSpc>
                <a:spcPct val="90000"/>
              </a:lnSpc>
              <a:spcBef>
                <a:spcPts val="1000"/>
              </a:spcBef>
              <a:spcAft>
                <a:spcPts val="0"/>
              </a:spcAft>
              <a:buClr>
                <a:srgbClr val="262626"/>
              </a:buClr>
              <a:buSzPts val="1800"/>
              <a:buFont typeface="Noto Sans Symbols"/>
              <a:buChar char="✔"/>
            </a:pPr>
            <a:r>
              <a:rPr lang="ja-JP" sz="1800">
                <a:solidFill>
                  <a:srgbClr val="262626"/>
                </a:solidFill>
                <a:latin typeface="Arial"/>
                <a:ea typeface="Arial"/>
                <a:cs typeface="Arial"/>
                <a:sym typeface="Arial"/>
              </a:rPr>
              <a:t>複数の臓器についてシステム全体に免疫系を捉えると謳っているものの、造血部位↔末梢組織など</a:t>
            </a:r>
            <a:r>
              <a:rPr b="1" lang="ja-JP" sz="1800">
                <a:solidFill>
                  <a:srgbClr val="2F5496"/>
                </a:solidFill>
                <a:latin typeface="Arial"/>
                <a:ea typeface="Arial"/>
                <a:cs typeface="Arial"/>
                <a:sym typeface="Arial"/>
              </a:rPr>
              <a:t>離散的な関係性の評価</a:t>
            </a:r>
            <a:r>
              <a:rPr lang="ja-JP" sz="1800">
                <a:solidFill>
                  <a:srgbClr val="262626"/>
                </a:solidFill>
                <a:latin typeface="Arial"/>
                <a:ea typeface="Arial"/>
                <a:cs typeface="Arial"/>
                <a:sym typeface="Arial"/>
              </a:rPr>
              <a:t>であり、免疫細胞の移行中の変化を含めた連続したシステムについてはさらなる研究の余地がある。</a:t>
            </a:r>
            <a:endParaRPr/>
          </a:p>
          <a:p>
            <a:pPr indent="-171450" lvl="0" marL="285750" marR="0" rtl="0" algn="l">
              <a:lnSpc>
                <a:spcPct val="90000"/>
              </a:lnSpc>
              <a:spcBef>
                <a:spcPts val="1000"/>
              </a:spcBef>
              <a:spcAft>
                <a:spcPts val="0"/>
              </a:spcAft>
              <a:buClr>
                <a:schemeClr val="dk1"/>
              </a:buClr>
              <a:buSzPts val="1800"/>
              <a:buFont typeface="Noto Sans Symbols"/>
              <a:buNone/>
            </a:pPr>
            <a:r>
              <a:t/>
            </a:r>
            <a:endParaRPr sz="1800">
              <a:solidFill>
                <a:srgbClr val="262626"/>
              </a:solidFill>
              <a:latin typeface="Arial"/>
              <a:ea typeface="Arial"/>
              <a:cs typeface="Arial"/>
              <a:sym typeface="Arial"/>
            </a:endParaRPr>
          </a:p>
          <a:p>
            <a:pPr indent="-285750" lvl="0" marL="285750" marR="0" rtl="0" algn="l">
              <a:lnSpc>
                <a:spcPct val="90000"/>
              </a:lnSpc>
              <a:spcBef>
                <a:spcPts val="1000"/>
              </a:spcBef>
              <a:spcAft>
                <a:spcPts val="0"/>
              </a:spcAft>
              <a:buClr>
                <a:srgbClr val="2F5496"/>
              </a:buClr>
              <a:buSzPts val="1800"/>
              <a:buFont typeface="Noto Sans Symbols"/>
              <a:buChar char="✔"/>
            </a:pPr>
            <a:r>
              <a:rPr b="1" lang="ja-JP" sz="1800">
                <a:solidFill>
                  <a:srgbClr val="2F5496"/>
                </a:solidFill>
                <a:latin typeface="Arial"/>
                <a:ea typeface="Arial"/>
                <a:cs typeface="Arial"/>
                <a:sym typeface="Arial"/>
              </a:rPr>
              <a:t>「仮定的な」細胞集団</a:t>
            </a:r>
            <a:r>
              <a:rPr lang="ja-JP" sz="1800">
                <a:solidFill>
                  <a:srgbClr val="262626"/>
                </a:solidFill>
                <a:latin typeface="Arial"/>
                <a:ea typeface="Arial"/>
                <a:cs typeface="Arial"/>
                <a:sym typeface="Arial"/>
              </a:rPr>
              <a:t>に乗っかった解析結果がどれほどインパクトがあるのかも少し疑問に思う。</a:t>
            </a:r>
            <a:endParaRPr sz="1800">
              <a:solidFill>
                <a:srgbClr val="262626"/>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35"/>
          <p:cNvSpPr txBox="1"/>
          <p:nvPr>
            <p:ph idx="12" type="sldNum"/>
          </p:nvPr>
        </p:nvSpPr>
        <p:spPr>
          <a:xfrm>
            <a:off x="9285718" y="90903"/>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714" name="Google Shape;714;p35"/>
          <p:cNvSpPr txBox="1"/>
          <p:nvPr>
            <p:ph type="title"/>
          </p:nvPr>
        </p:nvSpPr>
        <p:spPr>
          <a:xfrm>
            <a:off x="307648" y="1"/>
            <a:ext cx="10421700" cy="546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将来展望・後続研究</a:t>
            </a:r>
            <a:endParaRPr/>
          </a:p>
        </p:txBody>
      </p:sp>
      <p:sp>
        <p:nvSpPr>
          <p:cNvPr id="715" name="Google Shape;715;p35"/>
          <p:cNvSpPr txBox="1"/>
          <p:nvPr/>
        </p:nvSpPr>
        <p:spPr>
          <a:xfrm>
            <a:off x="210707" y="927289"/>
            <a:ext cx="8125800" cy="341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90000"/>
              </a:lnSpc>
              <a:spcBef>
                <a:spcPts val="0"/>
              </a:spcBef>
              <a:spcAft>
                <a:spcPts val="0"/>
              </a:spcAft>
              <a:buClr>
                <a:srgbClr val="262626"/>
              </a:buClr>
              <a:buSzPts val="1800"/>
              <a:buFont typeface="Noto Sans Symbols"/>
              <a:buChar char="✔"/>
            </a:pPr>
            <a:r>
              <a:rPr b="1" i="0" lang="ja-JP" sz="1800" u="none" cap="none" strike="noStrike">
                <a:solidFill>
                  <a:srgbClr val="262626"/>
                </a:solidFill>
                <a:latin typeface="Arial"/>
                <a:ea typeface="Arial"/>
                <a:cs typeface="Arial"/>
                <a:sym typeface="Arial"/>
              </a:rPr>
              <a:t>出生前のヒト検体データの取得はハードルが高いが知見として蓄えることは重要</a:t>
            </a:r>
            <a:endParaRPr b="1" i="0" sz="1800" u="none" cap="none" strike="noStrike">
              <a:solidFill>
                <a:srgbClr val="262626"/>
              </a:solidFill>
              <a:latin typeface="Arial"/>
              <a:ea typeface="Arial"/>
              <a:cs typeface="Arial"/>
              <a:sym typeface="Arial"/>
            </a:endParaRPr>
          </a:p>
        </p:txBody>
      </p:sp>
      <p:sp>
        <p:nvSpPr>
          <p:cNvPr id="716" name="Google Shape;716;p35"/>
          <p:cNvSpPr txBox="1"/>
          <p:nvPr/>
        </p:nvSpPr>
        <p:spPr>
          <a:xfrm>
            <a:off x="210707" y="3429000"/>
            <a:ext cx="8812200" cy="341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90000"/>
              </a:lnSpc>
              <a:spcBef>
                <a:spcPts val="0"/>
              </a:spcBef>
              <a:spcAft>
                <a:spcPts val="0"/>
              </a:spcAft>
              <a:buClr>
                <a:srgbClr val="262626"/>
              </a:buClr>
              <a:buSzPts val="1800"/>
              <a:buFont typeface="Noto Sans Symbols"/>
              <a:buChar char="✔"/>
            </a:pPr>
            <a:r>
              <a:rPr b="1" i="0" lang="ja-JP" sz="1800" u="none" cap="none" strike="noStrike">
                <a:solidFill>
                  <a:srgbClr val="262626"/>
                </a:solidFill>
                <a:latin typeface="Arial"/>
                <a:ea typeface="Arial"/>
                <a:cs typeface="Arial"/>
                <a:sym typeface="Arial"/>
              </a:rPr>
              <a:t>空間トランスクリプトームのベンチマーク比較みたいなレビュー論文も今後重要度を増しそう</a:t>
            </a:r>
            <a:endParaRPr b="1" i="0" sz="1800" u="none" cap="none" strike="noStrike">
              <a:solidFill>
                <a:srgbClr val="262626"/>
              </a:solidFill>
              <a:latin typeface="Arial"/>
              <a:ea typeface="Arial"/>
              <a:cs typeface="Arial"/>
              <a:sym typeface="Arial"/>
            </a:endParaRPr>
          </a:p>
        </p:txBody>
      </p:sp>
      <p:sp>
        <p:nvSpPr>
          <p:cNvPr id="717" name="Google Shape;717;p35"/>
          <p:cNvSpPr txBox="1"/>
          <p:nvPr/>
        </p:nvSpPr>
        <p:spPr>
          <a:xfrm>
            <a:off x="458243" y="1400593"/>
            <a:ext cx="11234400" cy="1569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Human Cell Atlas内に、発生過程に着目したHuman Development Cell Atlas (HDCA)がプロジェクトとして立ち上がっている。</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a:t>
            </a:r>
            <a:r>
              <a:rPr b="1" lang="ja-JP" sz="1600">
                <a:solidFill>
                  <a:srgbClr val="C00000"/>
                </a:solidFill>
                <a:latin typeface="Arial"/>
                <a:ea typeface="Arial"/>
                <a:cs typeface="Arial"/>
                <a:sym typeface="Arial"/>
              </a:rPr>
              <a:t>→ 先天性疾患や小児疾患の理解に重要</a:t>
            </a:r>
            <a:endParaRPr b="1" sz="1600">
              <a:solidFill>
                <a:srgbClr val="C00000"/>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中絶のタイミング的に胎週齢18w以内のデータであったが、出生直前などもデータとしては気になる。</a:t>
            </a:r>
            <a:r>
              <a:rPr b="1" lang="ja-JP" sz="1600">
                <a:solidFill>
                  <a:srgbClr val="C00000"/>
                </a:solidFill>
                <a:latin typeface="Arial"/>
                <a:ea typeface="Arial"/>
                <a:cs typeface="Arial"/>
                <a:sym typeface="Arial"/>
              </a:rPr>
              <a:t>成体まで連続した免疫系の発達を追跡</a:t>
            </a:r>
            <a:r>
              <a:rPr lang="ja-JP" sz="1600">
                <a:solidFill>
                  <a:srgbClr val="262626"/>
                </a:solidFill>
                <a:latin typeface="Arial"/>
                <a:ea typeface="Arial"/>
                <a:cs typeface="Arial"/>
                <a:sym typeface="Arial"/>
              </a:rPr>
              <a:t>できればインパクトは大きそう。</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※倫理的に難しい</a:t>
            </a:r>
            <a:endParaRPr sz="1600">
              <a:solidFill>
                <a:srgbClr val="262626"/>
              </a:solidFill>
              <a:latin typeface="Arial"/>
              <a:ea typeface="Arial"/>
              <a:cs typeface="Arial"/>
              <a:sym typeface="Arial"/>
            </a:endParaRPr>
          </a:p>
        </p:txBody>
      </p:sp>
      <p:sp>
        <p:nvSpPr>
          <p:cNvPr id="718" name="Google Shape;718;p35"/>
          <p:cNvSpPr txBox="1"/>
          <p:nvPr/>
        </p:nvSpPr>
        <p:spPr>
          <a:xfrm>
            <a:off x="458243" y="3770632"/>
            <a:ext cx="11508000" cy="2625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紹介した論文では、著者らの開発した手法に依存していた。</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空間トランスクリプトームの解析手法が今後も多数考案されることが予想されるが、乱立した手法からベストな手法を選択するための</a:t>
            </a:r>
            <a:r>
              <a:rPr b="1" lang="ja-JP" sz="1600">
                <a:solidFill>
                  <a:srgbClr val="C00000"/>
                </a:solidFill>
                <a:latin typeface="Arial"/>
                <a:ea typeface="Arial"/>
                <a:cs typeface="Arial"/>
                <a:sym typeface="Arial"/>
              </a:rPr>
              <a:t>網羅的な比較論文は重要</a:t>
            </a:r>
            <a:r>
              <a:rPr lang="ja-JP" sz="1600">
                <a:solidFill>
                  <a:srgbClr val="262626"/>
                </a:solidFill>
                <a:latin typeface="Arial"/>
                <a:ea typeface="Arial"/>
                <a:cs typeface="Arial"/>
                <a:sym typeface="Arial"/>
              </a:rPr>
              <a:t>になるだろう。</a:t>
            </a:r>
            <a:endParaRPr sz="1600">
              <a:solidFill>
                <a:srgbClr val="262626"/>
              </a:solidFill>
              <a:latin typeface="Arial"/>
              <a:ea typeface="Arial"/>
              <a:cs typeface="Arial"/>
              <a:sym typeface="Arial"/>
            </a:endParaRPr>
          </a:p>
          <a:p>
            <a:pPr indent="0" lvl="0" marL="0" marR="0" rtl="0" algn="l">
              <a:spcBef>
                <a:spcPts val="0"/>
              </a:spcBef>
              <a:spcAft>
                <a:spcPts val="0"/>
              </a:spcAft>
              <a:buNone/>
            </a:pPr>
            <a:r>
              <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b="1" lang="ja-JP" sz="1600">
                <a:solidFill>
                  <a:srgbClr val="262626"/>
                </a:solidFill>
                <a:latin typeface="Arial"/>
                <a:ea typeface="Arial"/>
                <a:cs typeface="Arial"/>
                <a:sym typeface="Arial"/>
              </a:rPr>
              <a:t>■ ベンチマークの論文</a:t>
            </a:r>
            <a:endParaRPr b="1" sz="1600">
              <a:solidFill>
                <a:srgbClr val="262626"/>
              </a:solidFill>
              <a:latin typeface="Arial"/>
              <a:ea typeface="Arial"/>
              <a:cs typeface="Arial"/>
              <a:sym typeface="Arial"/>
            </a:endParaRPr>
          </a:p>
          <a:p>
            <a:pPr indent="-285750" lvl="1" marL="742950" marR="0" rtl="0" algn="l">
              <a:lnSpc>
                <a:spcPct val="150000"/>
              </a:lnSpc>
              <a:spcBef>
                <a:spcPts val="0"/>
              </a:spcBef>
              <a:spcAft>
                <a:spcPts val="0"/>
              </a:spcAft>
              <a:buClr>
                <a:srgbClr val="262626"/>
              </a:buClr>
              <a:buSzPts val="1600"/>
              <a:buFont typeface="Noto Sans Symbols"/>
              <a:buChar char="🞐"/>
            </a:pPr>
            <a:r>
              <a:rPr b="0" i="0" lang="ja-JP" sz="1600" u="none" cap="none" strike="noStrike">
                <a:solidFill>
                  <a:srgbClr val="262626"/>
                </a:solidFill>
                <a:latin typeface="Arial"/>
                <a:ea typeface="Arial"/>
                <a:cs typeface="Arial"/>
                <a:sym typeface="Arial"/>
              </a:rPr>
              <a:t>スポットタイプdeconvolution法の比較</a:t>
            </a:r>
            <a:endParaRPr b="0" i="0" sz="1600" u="none" cap="none" strike="noStrike">
              <a:solidFill>
                <a:srgbClr val="262626"/>
              </a:solidFill>
              <a:latin typeface="Arial"/>
              <a:ea typeface="Arial"/>
              <a:cs typeface="Arial"/>
              <a:sym typeface="Arial"/>
            </a:endParaRPr>
          </a:p>
          <a:p>
            <a:pPr indent="-285750" lvl="1" marL="742950" marR="0" rtl="0" algn="l">
              <a:lnSpc>
                <a:spcPct val="150000"/>
              </a:lnSpc>
              <a:spcBef>
                <a:spcPts val="0"/>
              </a:spcBef>
              <a:spcAft>
                <a:spcPts val="0"/>
              </a:spcAft>
              <a:buClr>
                <a:srgbClr val="262626"/>
              </a:buClr>
              <a:buSzPts val="1600"/>
              <a:buFont typeface="Noto Sans Symbols"/>
              <a:buChar char="🞐"/>
            </a:pPr>
            <a:r>
              <a:rPr b="0" i="0" lang="ja-JP" sz="1600" u="none" cap="none" strike="noStrike">
                <a:solidFill>
                  <a:srgbClr val="262626"/>
                </a:solidFill>
                <a:latin typeface="Arial"/>
                <a:ea typeface="Arial"/>
                <a:cs typeface="Arial"/>
                <a:sym typeface="Arial"/>
              </a:rPr>
              <a:t>手法選択のガイドラインを付与した比較</a:t>
            </a:r>
            <a:endParaRPr b="0" i="0" sz="1600" u="none" cap="none" strike="noStrike">
              <a:solidFill>
                <a:srgbClr val="262626"/>
              </a:solidFill>
              <a:latin typeface="Arial"/>
              <a:ea typeface="Arial"/>
              <a:cs typeface="Arial"/>
              <a:sym typeface="Arial"/>
            </a:endParaRPr>
          </a:p>
          <a:p>
            <a:pPr indent="-285750" lvl="1" marL="742950" marR="0" rtl="0" algn="l">
              <a:lnSpc>
                <a:spcPct val="150000"/>
              </a:lnSpc>
              <a:spcBef>
                <a:spcPts val="0"/>
              </a:spcBef>
              <a:spcAft>
                <a:spcPts val="0"/>
              </a:spcAft>
              <a:buClr>
                <a:srgbClr val="262626"/>
              </a:buClr>
              <a:buSzPts val="1600"/>
              <a:buFont typeface="Noto Sans Symbols"/>
              <a:buChar char="🞐"/>
            </a:pPr>
            <a:r>
              <a:rPr b="0" i="0" lang="ja-JP" sz="1600" u="none" cap="none" strike="noStrike">
                <a:solidFill>
                  <a:srgbClr val="262626"/>
                </a:solidFill>
                <a:latin typeface="Arial"/>
                <a:ea typeface="Arial"/>
                <a:cs typeface="Arial"/>
                <a:sym typeface="Arial"/>
              </a:rPr>
              <a:t>多様なデータセットで比較 </a:t>
            </a:r>
            <a:endParaRPr b="0" i="0" sz="1600" u="none" cap="none" strike="noStrike">
              <a:solidFill>
                <a:srgbClr val="262626"/>
              </a:solidFill>
              <a:latin typeface="Arial"/>
              <a:ea typeface="Arial"/>
              <a:cs typeface="Arial"/>
              <a:sym typeface="Arial"/>
            </a:endParaRPr>
          </a:p>
        </p:txBody>
      </p:sp>
      <p:pic>
        <p:nvPicPr>
          <p:cNvPr id="719" name="Google Shape;719;p35"/>
          <p:cNvPicPr preferRelativeResize="0"/>
          <p:nvPr/>
        </p:nvPicPr>
        <p:blipFill rotWithShape="1">
          <a:blip r:embed="rId3">
            <a:alphaModFix/>
          </a:blip>
          <a:srcRect b="0" l="0" r="0" t="0"/>
          <a:stretch/>
        </p:blipFill>
        <p:spPr>
          <a:xfrm>
            <a:off x="9640340" y="4649779"/>
            <a:ext cx="2154921" cy="2110943"/>
          </a:xfrm>
          <a:prstGeom prst="rect">
            <a:avLst/>
          </a:prstGeom>
          <a:noFill/>
          <a:ln>
            <a:noFill/>
          </a:ln>
        </p:spPr>
      </p:pic>
      <p:pic>
        <p:nvPicPr>
          <p:cNvPr id="720" name="Google Shape;720;p35"/>
          <p:cNvPicPr preferRelativeResize="0"/>
          <p:nvPr/>
        </p:nvPicPr>
        <p:blipFill rotWithShape="1">
          <a:blip r:embed="rId4">
            <a:alphaModFix/>
          </a:blip>
          <a:srcRect b="0" l="0" r="0" t="0"/>
          <a:stretch/>
        </p:blipFill>
        <p:spPr>
          <a:xfrm>
            <a:off x="9285718" y="842215"/>
            <a:ext cx="2238856" cy="546930"/>
          </a:xfrm>
          <a:prstGeom prst="rect">
            <a:avLst/>
          </a:prstGeom>
          <a:noFill/>
          <a:ln>
            <a:noFill/>
          </a:ln>
        </p:spPr>
      </p:pic>
      <p:sp>
        <p:nvSpPr>
          <p:cNvPr id="721" name="Google Shape;721;p35"/>
          <p:cNvSpPr txBox="1"/>
          <p:nvPr/>
        </p:nvSpPr>
        <p:spPr>
          <a:xfrm>
            <a:off x="4775693" y="5262381"/>
            <a:ext cx="256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ja-JP" sz="1100">
                <a:solidFill>
                  <a:srgbClr val="262626"/>
                </a:solidFill>
                <a:latin typeface="Arial"/>
                <a:ea typeface="Arial"/>
                <a:cs typeface="Arial"/>
                <a:sym typeface="Arial"/>
              </a:rPr>
              <a:t>Li B., et al., </a:t>
            </a:r>
            <a:r>
              <a:rPr b="0" i="1" lang="ja-JP" sz="1100">
                <a:solidFill>
                  <a:srgbClr val="262626"/>
                </a:solidFill>
                <a:latin typeface="Arial"/>
                <a:ea typeface="Arial"/>
                <a:cs typeface="Arial"/>
                <a:sym typeface="Arial"/>
              </a:rPr>
              <a:t>Nat. Methods</a:t>
            </a:r>
            <a:r>
              <a:rPr b="0" i="0" lang="ja-JP" sz="1100">
                <a:solidFill>
                  <a:srgbClr val="262626"/>
                </a:solidFill>
                <a:latin typeface="Arial"/>
                <a:ea typeface="Arial"/>
                <a:cs typeface="Arial"/>
                <a:sym typeface="Arial"/>
              </a:rPr>
              <a:t>, 2022</a:t>
            </a:r>
            <a:endParaRPr sz="1100">
              <a:solidFill>
                <a:srgbClr val="262626"/>
              </a:solidFill>
              <a:latin typeface="Arial"/>
              <a:ea typeface="Arial"/>
              <a:cs typeface="Arial"/>
              <a:sym typeface="Arial"/>
            </a:endParaRPr>
          </a:p>
        </p:txBody>
      </p:sp>
      <p:sp>
        <p:nvSpPr>
          <p:cNvPr id="722" name="Google Shape;722;p35"/>
          <p:cNvSpPr txBox="1"/>
          <p:nvPr/>
        </p:nvSpPr>
        <p:spPr>
          <a:xfrm>
            <a:off x="4775691" y="5701144"/>
            <a:ext cx="256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Li H. et al., </a:t>
            </a:r>
            <a:r>
              <a:rPr b="0" i="1" lang="ja-JP" sz="1100">
                <a:solidFill>
                  <a:srgbClr val="262626"/>
                </a:solidFill>
                <a:latin typeface="Arial"/>
                <a:ea typeface="Arial"/>
                <a:cs typeface="Arial"/>
                <a:sym typeface="Arial"/>
              </a:rPr>
              <a:t>Nat. </a:t>
            </a:r>
            <a:r>
              <a:rPr i="1" lang="ja-JP" sz="1100">
                <a:solidFill>
                  <a:srgbClr val="262626"/>
                </a:solidFill>
                <a:latin typeface="Arial"/>
                <a:ea typeface="Arial"/>
                <a:cs typeface="Arial"/>
                <a:sym typeface="Arial"/>
              </a:rPr>
              <a:t>Commun.</a:t>
            </a:r>
            <a:r>
              <a:rPr b="0" i="0" lang="ja-JP" sz="1100">
                <a:solidFill>
                  <a:srgbClr val="262626"/>
                </a:solidFill>
                <a:latin typeface="Arial"/>
                <a:ea typeface="Arial"/>
                <a:cs typeface="Arial"/>
                <a:sym typeface="Arial"/>
              </a:rPr>
              <a:t>, 2023</a:t>
            </a:r>
            <a:endParaRPr sz="1100">
              <a:solidFill>
                <a:srgbClr val="262626"/>
              </a:solidFill>
              <a:latin typeface="Arial"/>
              <a:ea typeface="Arial"/>
              <a:cs typeface="Arial"/>
              <a:sym typeface="Arial"/>
            </a:endParaRPr>
          </a:p>
        </p:txBody>
      </p:sp>
      <p:sp>
        <p:nvSpPr>
          <p:cNvPr id="723" name="Google Shape;723;p35"/>
          <p:cNvSpPr txBox="1"/>
          <p:nvPr/>
        </p:nvSpPr>
        <p:spPr>
          <a:xfrm>
            <a:off x="4775691" y="6084498"/>
            <a:ext cx="256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Sang-aram C. et al.,</a:t>
            </a:r>
            <a:r>
              <a:rPr i="1" lang="ja-JP" sz="1100">
                <a:solidFill>
                  <a:srgbClr val="262626"/>
                </a:solidFill>
                <a:latin typeface="Arial"/>
                <a:ea typeface="Arial"/>
                <a:cs typeface="Arial"/>
                <a:sym typeface="Arial"/>
              </a:rPr>
              <a:t> eLife</a:t>
            </a:r>
            <a:r>
              <a:rPr b="0" i="0" lang="ja-JP" sz="1100">
                <a:solidFill>
                  <a:srgbClr val="262626"/>
                </a:solidFill>
                <a:latin typeface="Arial"/>
                <a:ea typeface="Arial"/>
                <a:cs typeface="Arial"/>
                <a:sym typeface="Arial"/>
              </a:rPr>
              <a:t>, 2023</a:t>
            </a:r>
            <a:endParaRPr sz="1100">
              <a:solidFill>
                <a:srgbClr val="262626"/>
              </a:solidFill>
              <a:latin typeface="Arial"/>
              <a:ea typeface="Arial"/>
              <a:cs typeface="Arial"/>
              <a:sym typeface="Arial"/>
            </a:endParaRPr>
          </a:p>
        </p:txBody>
      </p:sp>
      <p:sp>
        <p:nvSpPr>
          <p:cNvPr id="724" name="Google Shape;724;p35"/>
          <p:cNvSpPr/>
          <p:nvPr/>
        </p:nvSpPr>
        <p:spPr>
          <a:xfrm>
            <a:off x="7792497" y="4716906"/>
            <a:ext cx="1724100" cy="740400"/>
          </a:xfrm>
          <a:prstGeom prst="wedgeRectCallout">
            <a:avLst>
              <a:gd fmla="val 61776" name="adj1"/>
              <a:gd fmla="val 43888" name="adj2"/>
            </a:avLst>
          </a:prstGeom>
          <a:solidFill>
            <a:schemeClr val="lt1"/>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ja-JP" sz="1400">
                <a:solidFill>
                  <a:srgbClr val="262626"/>
                </a:solidFill>
                <a:latin typeface="Arial"/>
                <a:ea typeface="Arial"/>
                <a:cs typeface="Arial"/>
                <a:sym typeface="Arial"/>
              </a:rPr>
              <a:t>全ての比較論文でCell2locationが高いスコアを示した。</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730" name="Google Shape;730;p36"/>
          <p:cNvSpPr/>
          <p:nvPr/>
        </p:nvSpPr>
        <p:spPr>
          <a:xfrm>
            <a:off x="0" y="2684721"/>
            <a:ext cx="12192000" cy="1488559"/>
          </a:xfrm>
          <a:prstGeom prst="rect">
            <a:avLst/>
          </a:prstGeom>
          <a:solidFill>
            <a:srgbClr val="548135"/>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4400">
                <a:solidFill>
                  <a:schemeClr val="lt1"/>
                </a:solidFill>
                <a:latin typeface="Arial"/>
                <a:ea typeface="Arial"/>
                <a:cs typeface="Arial"/>
                <a:sym typeface="Arial"/>
              </a:rPr>
              <a:t>Thank you for your attention.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37"/>
          <p:cNvSpPr txBox="1"/>
          <p:nvPr>
            <p:ph type="ctrTitle"/>
          </p:nvPr>
        </p:nvSpPr>
        <p:spPr>
          <a:xfrm>
            <a:off x="1524000" y="2668556"/>
            <a:ext cx="9144000" cy="126128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548135"/>
              </a:buClr>
              <a:buSzPts val="6600"/>
              <a:buFont typeface="Arial"/>
              <a:buNone/>
            </a:pPr>
            <a:r>
              <a:rPr b="1" lang="ja-JP" sz="6600">
                <a:solidFill>
                  <a:srgbClr val="548135"/>
                </a:solidFill>
                <a:latin typeface="Arial"/>
                <a:ea typeface="Arial"/>
                <a:cs typeface="Arial"/>
                <a:sym typeface="Arial"/>
              </a:rPr>
              <a:t>Appendix</a:t>
            </a:r>
            <a:endParaRPr b="1" sz="6600">
              <a:solidFill>
                <a:srgbClr val="548135"/>
              </a:solidFill>
              <a:latin typeface="Arial"/>
              <a:ea typeface="Arial"/>
              <a:cs typeface="Arial"/>
              <a:sym typeface="Arial"/>
            </a:endParaRPr>
          </a:p>
        </p:txBody>
      </p:sp>
      <p:sp>
        <p:nvSpPr>
          <p:cNvPr id="736" name="Google Shape;73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38"/>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742" name="Google Shape;742;p38"/>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cell2location: 空間トランスクリプトーム解析手法</a:t>
            </a:r>
            <a:endParaRPr/>
          </a:p>
        </p:txBody>
      </p:sp>
      <p:pic>
        <p:nvPicPr>
          <p:cNvPr id="743" name="Google Shape;743;p38"/>
          <p:cNvPicPr preferRelativeResize="0"/>
          <p:nvPr/>
        </p:nvPicPr>
        <p:blipFill rotWithShape="1">
          <a:blip r:embed="rId3">
            <a:alphaModFix/>
          </a:blip>
          <a:srcRect b="0" l="0" r="0" t="0"/>
          <a:stretch/>
        </p:blipFill>
        <p:spPr>
          <a:xfrm>
            <a:off x="420769" y="758280"/>
            <a:ext cx="9937589" cy="4077879"/>
          </a:xfrm>
          <a:prstGeom prst="rect">
            <a:avLst/>
          </a:prstGeom>
          <a:noFill/>
          <a:ln>
            <a:noFill/>
          </a:ln>
        </p:spPr>
      </p:pic>
      <p:sp>
        <p:nvSpPr>
          <p:cNvPr id="744" name="Google Shape;744;p38"/>
          <p:cNvSpPr txBox="1"/>
          <p:nvPr/>
        </p:nvSpPr>
        <p:spPr>
          <a:xfrm>
            <a:off x="206048" y="5222240"/>
            <a:ext cx="11985952"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Arial"/>
              <a:buChar char="•"/>
            </a:pPr>
            <a:r>
              <a:rPr lang="ja-JP" sz="1800">
                <a:solidFill>
                  <a:srgbClr val="262626"/>
                </a:solidFill>
                <a:latin typeface="Arial"/>
                <a:ea typeface="Arial"/>
                <a:cs typeface="Arial"/>
                <a:sym typeface="Arial"/>
              </a:rPr>
              <a:t>scRNA-Seqをreferenceとしたdeconvolutionを各スポットで実行するイメージ。</a:t>
            </a:r>
            <a:endParaRPr sz="1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ja-JP" sz="1800">
                <a:solidFill>
                  <a:srgbClr val="262626"/>
                </a:solidFill>
                <a:latin typeface="Arial"/>
                <a:ea typeface="Arial"/>
                <a:cs typeface="Arial"/>
                <a:sym typeface="Arial"/>
              </a:rPr>
              <a:t>空間トランスクリプトーム界隈だと、比較的市民権を得ている手法。（企業の受注内容にも記載されていたりする）</a:t>
            </a:r>
            <a:endParaRPr/>
          </a:p>
        </p:txBody>
      </p:sp>
      <p:sp>
        <p:nvSpPr>
          <p:cNvPr id="745" name="Google Shape;745;p38"/>
          <p:cNvSpPr txBox="1"/>
          <p:nvPr/>
        </p:nvSpPr>
        <p:spPr>
          <a:xfrm>
            <a:off x="8412479" y="4916703"/>
            <a:ext cx="333896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100">
                <a:solidFill>
                  <a:srgbClr val="222222"/>
                </a:solidFill>
                <a:latin typeface="Arial"/>
                <a:ea typeface="Arial"/>
                <a:cs typeface="Arial"/>
                <a:sym typeface="Arial"/>
              </a:rPr>
              <a:t>Kleshchevnikov, V</a:t>
            </a:r>
            <a:r>
              <a:rPr b="0" i="0" lang="ja-JP" sz="1100">
                <a:solidFill>
                  <a:srgbClr val="262626"/>
                </a:solidFill>
                <a:latin typeface="Arial"/>
                <a:ea typeface="Arial"/>
                <a:cs typeface="Arial"/>
                <a:sym typeface="Arial"/>
              </a:rPr>
              <a:t>. et all., </a:t>
            </a:r>
            <a:r>
              <a:rPr b="0" i="1" lang="ja-JP" sz="1100">
                <a:solidFill>
                  <a:srgbClr val="222222"/>
                </a:solidFill>
                <a:latin typeface="Arial"/>
                <a:ea typeface="Arial"/>
                <a:cs typeface="Arial"/>
                <a:sym typeface="Arial"/>
              </a:rPr>
              <a:t>Nat Biotech.</a:t>
            </a:r>
            <a:r>
              <a:rPr b="0" i="0" lang="ja-JP" sz="1100">
                <a:solidFill>
                  <a:srgbClr val="262626"/>
                </a:solidFill>
                <a:latin typeface="Arial"/>
                <a:ea typeface="Arial"/>
                <a:cs typeface="Arial"/>
                <a:sym typeface="Arial"/>
              </a:rPr>
              <a:t>, 2022</a:t>
            </a:r>
            <a:endParaRPr sz="1100">
              <a:solidFill>
                <a:srgbClr val="262626"/>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39"/>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751" name="Google Shape;751;p39"/>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miloR: 細胞の差分存在量をグラフを用いて推定する</a:t>
            </a:r>
            <a:endParaRPr/>
          </a:p>
        </p:txBody>
      </p:sp>
      <p:pic>
        <p:nvPicPr>
          <p:cNvPr id="752" name="Google Shape;752;p39"/>
          <p:cNvPicPr preferRelativeResize="0"/>
          <p:nvPr/>
        </p:nvPicPr>
        <p:blipFill rotWithShape="1">
          <a:blip r:embed="rId3">
            <a:alphaModFix/>
          </a:blip>
          <a:srcRect b="0" l="0" r="0" t="0"/>
          <a:stretch/>
        </p:blipFill>
        <p:spPr>
          <a:xfrm>
            <a:off x="422883" y="846794"/>
            <a:ext cx="5556219" cy="4771685"/>
          </a:xfrm>
          <a:prstGeom prst="rect">
            <a:avLst/>
          </a:prstGeom>
          <a:noFill/>
          <a:ln>
            <a:noFill/>
          </a:ln>
        </p:spPr>
      </p:pic>
      <p:sp>
        <p:nvSpPr>
          <p:cNvPr id="753" name="Google Shape;753;p39"/>
          <p:cNvSpPr txBox="1"/>
          <p:nvPr/>
        </p:nvSpPr>
        <p:spPr>
          <a:xfrm>
            <a:off x="206048" y="5801360"/>
            <a:ext cx="11498272"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Arial"/>
              <a:buChar char="•"/>
            </a:pPr>
            <a:r>
              <a:rPr lang="ja-JP" sz="1800">
                <a:solidFill>
                  <a:srgbClr val="262626"/>
                </a:solidFill>
                <a:latin typeface="Arial"/>
                <a:ea typeface="Arial"/>
                <a:cs typeface="Arial"/>
                <a:sym typeface="Arial"/>
              </a:rPr>
              <a:t>通常の差分の解析では離散化したクラスターを入力とするが、クラスターの解像度が適切とは限らない</a:t>
            </a:r>
            <a:endParaRPr sz="1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ja-JP" sz="1800">
                <a:solidFill>
                  <a:srgbClr val="262626"/>
                </a:solidFill>
                <a:latin typeface="Arial"/>
                <a:ea typeface="Arial"/>
                <a:cs typeface="Arial"/>
                <a:sym typeface="Arial"/>
              </a:rPr>
              <a:t>グラフとしてk近傍の濃縮で差分存在量を検定することで、バッチ補正と潜在的な摂動を検出できる。</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146" name="Google Shape;146;p4"/>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規模感と価格感</a:t>
            </a:r>
            <a:endParaRPr/>
          </a:p>
        </p:txBody>
      </p:sp>
      <p:sp>
        <p:nvSpPr>
          <p:cNvPr id="147" name="Google Shape;147;p4"/>
          <p:cNvSpPr txBox="1"/>
          <p:nvPr/>
        </p:nvSpPr>
        <p:spPr>
          <a:xfrm>
            <a:off x="351129" y="1159605"/>
            <a:ext cx="346861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 Visiumの価格</a:t>
            </a:r>
            <a:endParaRPr b="1" sz="1600">
              <a:solidFill>
                <a:srgbClr val="262626"/>
              </a:solidFill>
              <a:latin typeface="Arial"/>
              <a:ea typeface="Arial"/>
              <a:cs typeface="Arial"/>
              <a:sym typeface="Arial"/>
            </a:endParaRPr>
          </a:p>
        </p:txBody>
      </p:sp>
      <p:sp>
        <p:nvSpPr>
          <p:cNvPr id="148" name="Google Shape;148;p4"/>
          <p:cNvSpPr txBox="1"/>
          <p:nvPr/>
        </p:nvSpPr>
        <p:spPr>
          <a:xfrm>
            <a:off x="399875" y="1508777"/>
            <a:ext cx="4800775" cy="5847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6.5mm×6.5mm → 5000スポットの細胞</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11mm×11mm → 14,336スポットの細胞</a:t>
            </a:r>
            <a:endParaRPr sz="1600">
              <a:solidFill>
                <a:srgbClr val="262626"/>
              </a:solidFill>
              <a:latin typeface="Arial"/>
              <a:ea typeface="Arial"/>
              <a:cs typeface="Arial"/>
              <a:sym typeface="Arial"/>
            </a:endParaRPr>
          </a:p>
        </p:txBody>
      </p:sp>
      <p:grpSp>
        <p:nvGrpSpPr>
          <p:cNvPr id="149" name="Google Shape;149;p4"/>
          <p:cNvGrpSpPr/>
          <p:nvPr/>
        </p:nvGrpSpPr>
        <p:grpSpPr>
          <a:xfrm>
            <a:off x="5945446" y="587271"/>
            <a:ext cx="4169125" cy="2261882"/>
            <a:chOff x="254243" y="2050454"/>
            <a:chExt cx="4764063" cy="2725680"/>
          </a:xfrm>
        </p:grpSpPr>
        <p:pic>
          <p:nvPicPr>
            <p:cNvPr id="150" name="Google Shape;150;p4"/>
            <p:cNvPicPr preferRelativeResize="0"/>
            <p:nvPr/>
          </p:nvPicPr>
          <p:blipFill rotWithShape="1">
            <a:blip r:embed="rId3">
              <a:alphaModFix/>
            </a:blip>
            <a:srcRect b="5059" l="24651" r="18269" t="42151"/>
            <a:stretch/>
          </p:blipFill>
          <p:spPr>
            <a:xfrm>
              <a:off x="254243" y="2050454"/>
              <a:ext cx="4595278" cy="2725680"/>
            </a:xfrm>
            <a:prstGeom prst="rect">
              <a:avLst/>
            </a:prstGeom>
            <a:noFill/>
            <a:ln>
              <a:noFill/>
            </a:ln>
          </p:spPr>
        </p:pic>
        <p:sp>
          <p:nvSpPr>
            <p:cNvPr id="151" name="Google Shape;151;p4"/>
            <p:cNvSpPr txBox="1"/>
            <p:nvPr/>
          </p:nvSpPr>
          <p:spPr>
            <a:xfrm>
              <a:off x="3161967" y="4133369"/>
              <a:ext cx="1856339" cy="3152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 10x Genomics</a:t>
              </a:r>
              <a:endParaRPr/>
            </a:p>
          </p:txBody>
        </p:sp>
      </p:grpSp>
      <p:graphicFrame>
        <p:nvGraphicFramePr>
          <p:cNvPr id="152" name="Google Shape;152;p4"/>
          <p:cNvGraphicFramePr/>
          <p:nvPr/>
        </p:nvGraphicFramePr>
        <p:xfrm>
          <a:off x="399875" y="2326214"/>
          <a:ext cx="3000000" cy="3000000"/>
        </p:xfrm>
        <a:graphic>
          <a:graphicData uri="http://schemas.openxmlformats.org/drawingml/2006/table">
            <a:tbl>
              <a:tblPr bandRow="1" firstRow="1">
                <a:noFill/>
                <a:tableStyleId>{6B49A3C1-4F5F-4B96-AA01-4337EF09D61F}</a:tableStyleId>
              </a:tblPr>
              <a:tblGrid>
                <a:gridCol w="3195775"/>
                <a:gridCol w="1712525"/>
              </a:tblGrid>
              <a:tr h="306325">
                <a:tc>
                  <a:txBody>
                    <a:bodyPr/>
                    <a:lstStyle/>
                    <a:p>
                      <a:pPr indent="0" lvl="0" marL="0" marR="0" rtl="0" algn="l">
                        <a:spcBef>
                          <a:spcPts val="0"/>
                        </a:spcBef>
                        <a:spcAft>
                          <a:spcPts val="0"/>
                        </a:spcAft>
                        <a:buNone/>
                      </a:pPr>
                      <a:r>
                        <a:rPr lang="ja-JP" sz="1600" u="none" cap="none" strike="noStrike">
                          <a:latin typeface="Arial"/>
                          <a:ea typeface="Arial"/>
                          <a:cs typeface="Arial"/>
                          <a:sym typeface="Arial"/>
                        </a:rPr>
                        <a:t>条件</a:t>
                      </a:r>
                      <a:endParaRPr/>
                    </a:p>
                  </a:txBody>
                  <a:tcPr marT="45725" marB="45725" marR="91450" marL="91450">
                    <a:solidFill>
                      <a:srgbClr val="3F3F3F"/>
                    </a:solidFill>
                  </a:tcPr>
                </a:tc>
                <a:tc>
                  <a:txBody>
                    <a:bodyPr/>
                    <a:lstStyle/>
                    <a:p>
                      <a:pPr indent="0" lvl="0" marL="0" marR="0" rtl="0" algn="l">
                        <a:spcBef>
                          <a:spcPts val="0"/>
                        </a:spcBef>
                        <a:spcAft>
                          <a:spcPts val="0"/>
                        </a:spcAft>
                        <a:buNone/>
                      </a:pPr>
                      <a:r>
                        <a:rPr lang="ja-JP" sz="1600">
                          <a:latin typeface="Arial"/>
                          <a:ea typeface="Arial"/>
                          <a:cs typeface="Arial"/>
                          <a:sym typeface="Arial"/>
                        </a:rPr>
                        <a:t>価格</a:t>
                      </a:r>
                      <a:endParaRPr/>
                    </a:p>
                  </a:txBody>
                  <a:tcPr marT="45725" marB="45725" marR="91450" marL="91450">
                    <a:solidFill>
                      <a:srgbClr val="3F3F3F"/>
                    </a:solidFill>
                  </a:tcPr>
                </a:tc>
              </a:tr>
              <a:tr h="370850">
                <a:tc>
                  <a:txBody>
                    <a:bodyPr/>
                    <a:lstStyle/>
                    <a:p>
                      <a:pPr indent="0" lvl="0" marL="0" marR="0" rtl="0" algn="l">
                        <a:spcBef>
                          <a:spcPts val="0"/>
                        </a:spcBef>
                        <a:spcAft>
                          <a:spcPts val="0"/>
                        </a:spcAft>
                        <a:buNone/>
                      </a:pPr>
                      <a:r>
                        <a:rPr lang="ja-JP" sz="1600">
                          <a:latin typeface="Arial"/>
                          <a:ea typeface="Arial"/>
                          <a:cs typeface="Arial"/>
                          <a:sym typeface="Arial"/>
                        </a:rPr>
                        <a:t>6.5 mm（１～４サンプル）</a:t>
                      </a:r>
                      <a:endParaRPr/>
                    </a:p>
                  </a:txBody>
                  <a:tcPr marT="45725" marB="45725" marR="91450" marL="91450">
                    <a:solidFill>
                      <a:srgbClr val="D0CECE"/>
                    </a:solidFill>
                  </a:tcPr>
                </a:tc>
                <a:tc>
                  <a:txBody>
                    <a:bodyPr/>
                    <a:lstStyle/>
                    <a:p>
                      <a:pPr indent="0" lvl="0" marL="0" marR="0" rtl="0" algn="l">
                        <a:spcBef>
                          <a:spcPts val="0"/>
                        </a:spcBef>
                        <a:spcAft>
                          <a:spcPts val="0"/>
                        </a:spcAft>
                        <a:buNone/>
                      </a:pPr>
                      <a:r>
                        <a:rPr lang="ja-JP" sz="1600">
                          <a:latin typeface="Arial"/>
                          <a:ea typeface="Arial"/>
                          <a:cs typeface="Arial"/>
                          <a:sym typeface="Arial"/>
                        </a:rPr>
                        <a:t>\ 2,600,000</a:t>
                      </a:r>
                      <a:endParaRPr sz="1600">
                        <a:latin typeface="Arial"/>
                        <a:ea typeface="Arial"/>
                        <a:cs typeface="Arial"/>
                        <a:sym typeface="Arial"/>
                      </a:endParaRPr>
                    </a:p>
                  </a:txBody>
                  <a:tcPr marT="45725" marB="45725" marR="91450" marL="91450">
                    <a:solidFill>
                      <a:srgbClr val="D0CECE"/>
                    </a:solidFill>
                  </a:tcPr>
                </a:tc>
              </a:tr>
              <a:tr h="370850">
                <a:tc>
                  <a:txBody>
                    <a:bodyPr/>
                    <a:lstStyle/>
                    <a:p>
                      <a:pPr indent="0" lvl="0" marL="0" marR="0" rtl="0" algn="l">
                        <a:lnSpc>
                          <a:spcPct val="100000"/>
                        </a:lnSpc>
                        <a:spcBef>
                          <a:spcPts val="0"/>
                        </a:spcBef>
                        <a:spcAft>
                          <a:spcPts val="0"/>
                        </a:spcAft>
                        <a:buClr>
                          <a:schemeClr val="dk1"/>
                        </a:buClr>
                        <a:buSzPts val="1600"/>
                        <a:buFont typeface="Arial"/>
                        <a:buNone/>
                      </a:pPr>
                      <a:r>
                        <a:rPr lang="ja-JP" sz="1600">
                          <a:latin typeface="Arial"/>
                          <a:ea typeface="Arial"/>
                          <a:cs typeface="Arial"/>
                          <a:sym typeface="Arial"/>
                        </a:rPr>
                        <a:t>11 mm（１～４サンプル）</a:t>
                      </a:r>
                      <a:endParaRPr/>
                    </a:p>
                  </a:txBody>
                  <a:tcPr marT="45725" marB="45725" marR="91450" marL="91450">
                    <a:solidFill>
                      <a:schemeClr val="lt2"/>
                    </a:solidFill>
                  </a:tcPr>
                </a:tc>
                <a:tc>
                  <a:txBody>
                    <a:bodyPr/>
                    <a:lstStyle/>
                    <a:p>
                      <a:pPr indent="0" lvl="0" marL="0" marR="0" rtl="0" algn="l">
                        <a:lnSpc>
                          <a:spcPct val="100000"/>
                        </a:lnSpc>
                        <a:spcBef>
                          <a:spcPts val="0"/>
                        </a:spcBef>
                        <a:spcAft>
                          <a:spcPts val="0"/>
                        </a:spcAft>
                        <a:buClr>
                          <a:schemeClr val="dk1"/>
                        </a:buClr>
                        <a:buSzPts val="1600"/>
                        <a:buFont typeface="Arial"/>
                        <a:buNone/>
                      </a:pPr>
                      <a:r>
                        <a:rPr lang="ja-JP" sz="1600">
                          <a:latin typeface="Arial"/>
                          <a:ea typeface="Arial"/>
                          <a:cs typeface="Arial"/>
                          <a:sym typeface="Arial"/>
                        </a:rPr>
                        <a:t>\ 3,100,000</a:t>
                      </a:r>
                      <a:endParaRPr sz="1600">
                        <a:latin typeface="Arial"/>
                        <a:ea typeface="Arial"/>
                        <a:cs typeface="Arial"/>
                        <a:sym typeface="Arial"/>
                      </a:endParaRPr>
                    </a:p>
                  </a:txBody>
                  <a:tcPr marT="45725" marB="45725" marR="91450" marL="91450">
                    <a:solidFill>
                      <a:schemeClr val="lt2"/>
                    </a:solidFill>
                  </a:tcPr>
                </a:tc>
              </a:tr>
            </a:tbl>
          </a:graphicData>
        </a:graphic>
      </p:graphicFrame>
      <p:sp>
        <p:nvSpPr>
          <p:cNvPr id="153" name="Google Shape;153;p4"/>
          <p:cNvSpPr txBox="1"/>
          <p:nvPr/>
        </p:nvSpPr>
        <p:spPr>
          <a:xfrm>
            <a:off x="1773154" y="3403174"/>
            <a:ext cx="37940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鈴木穣先生がセンター長を務める生命データサイエンスセンター</a:t>
            </a:r>
            <a:endParaRPr sz="1100">
              <a:solidFill>
                <a:srgbClr val="262626"/>
              </a:solidFill>
              <a:latin typeface="Arial"/>
              <a:ea typeface="Arial"/>
              <a:cs typeface="Arial"/>
              <a:sym typeface="Arial"/>
            </a:endParaRPr>
          </a:p>
        </p:txBody>
      </p:sp>
      <p:sp>
        <p:nvSpPr>
          <p:cNvPr id="154" name="Google Shape;154;p4"/>
          <p:cNvSpPr txBox="1"/>
          <p:nvPr/>
        </p:nvSpPr>
        <p:spPr>
          <a:xfrm>
            <a:off x="351129" y="717638"/>
            <a:ext cx="570840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国内だとVisium (10x Genomics社) の取り扱いが多い。</a:t>
            </a:r>
            <a:endParaRPr sz="1600">
              <a:solidFill>
                <a:srgbClr val="262626"/>
              </a:solidFill>
              <a:latin typeface="Arial"/>
              <a:ea typeface="Arial"/>
              <a:cs typeface="Arial"/>
              <a:sym typeface="Arial"/>
            </a:endParaRPr>
          </a:p>
        </p:txBody>
      </p:sp>
      <p:sp>
        <p:nvSpPr>
          <p:cNvPr id="155" name="Google Shape;155;p4"/>
          <p:cNvSpPr txBox="1"/>
          <p:nvPr/>
        </p:nvSpPr>
        <p:spPr>
          <a:xfrm>
            <a:off x="351129" y="3802348"/>
            <a:ext cx="438549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 再現性が確認されている組織</a:t>
            </a:r>
            <a:endParaRPr sz="1600">
              <a:solidFill>
                <a:srgbClr val="262626"/>
              </a:solidFill>
              <a:latin typeface="Arial"/>
              <a:ea typeface="Arial"/>
              <a:cs typeface="Arial"/>
              <a:sym typeface="Arial"/>
            </a:endParaRPr>
          </a:p>
        </p:txBody>
      </p:sp>
      <p:pic>
        <p:nvPicPr>
          <p:cNvPr id="156" name="Google Shape;156;p4"/>
          <p:cNvPicPr preferRelativeResize="0"/>
          <p:nvPr/>
        </p:nvPicPr>
        <p:blipFill rotWithShape="1">
          <a:blip r:embed="rId4">
            <a:alphaModFix/>
          </a:blip>
          <a:srcRect b="17308" l="0" r="0" t="0"/>
          <a:stretch/>
        </p:blipFill>
        <p:spPr>
          <a:xfrm>
            <a:off x="399875" y="4153835"/>
            <a:ext cx="4385495" cy="2223246"/>
          </a:xfrm>
          <a:prstGeom prst="rect">
            <a:avLst/>
          </a:prstGeom>
          <a:noFill/>
          <a:ln>
            <a:noFill/>
          </a:ln>
        </p:spPr>
      </p:pic>
      <p:sp>
        <p:nvSpPr>
          <p:cNvPr id="157" name="Google Shape;157;p4"/>
          <p:cNvSpPr txBox="1"/>
          <p:nvPr/>
        </p:nvSpPr>
        <p:spPr>
          <a:xfrm>
            <a:off x="307648" y="6377081"/>
            <a:ext cx="570840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 膵臓や骨組織、脂肪を多く含む組織は再現性が取れていない。</a:t>
            </a:r>
            <a:endParaRPr sz="1600">
              <a:solidFill>
                <a:srgbClr val="262626"/>
              </a:solidFill>
              <a:latin typeface="Arial"/>
              <a:ea typeface="Arial"/>
              <a:cs typeface="Arial"/>
              <a:sym typeface="Arial"/>
            </a:endParaRPr>
          </a:p>
        </p:txBody>
      </p:sp>
      <p:sp>
        <p:nvSpPr>
          <p:cNvPr id="158" name="Google Shape;158;p4"/>
          <p:cNvSpPr txBox="1"/>
          <p:nvPr/>
        </p:nvSpPr>
        <p:spPr>
          <a:xfrm rot="1186169">
            <a:off x="5005294" y="2898379"/>
            <a:ext cx="103447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2000">
                <a:solidFill>
                  <a:srgbClr val="C00000"/>
                </a:solidFill>
                <a:latin typeface="Arial"/>
                <a:ea typeface="Arial"/>
                <a:cs typeface="Arial"/>
                <a:sym typeface="Arial"/>
              </a:rPr>
              <a:t>高額</a:t>
            </a:r>
            <a:endParaRPr b="1" sz="2000">
              <a:solidFill>
                <a:srgbClr val="C00000"/>
              </a:solidFill>
              <a:latin typeface="Arial"/>
              <a:ea typeface="Arial"/>
              <a:cs typeface="Arial"/>
              <a:sym typeface="Arial"/>
            </a:endParaRPr>
          </a:p>
        </p:txBody>
      </p:sp>
      <p:sp>
        <p:nvSpPr>
          <p:cNvPr id="159" name="Google Shape;159;p4"/>
          <p:cNvSpPr txBox="1"/>
          <p:nvPr/>
        </p:nvSpPr>
        <p:spPr>
          <a:xfrm>
            <a:off x="6108281" y="5450032"/>
            <a:ext cx="5920638" cy="132343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Arial"/>
              <a:buChar char="•"/>
            </a:pPr>
            <a:r>
              <a:rPr b="1" lang="ja-JP" sz="2000">
                <a:solidFill>
                  <a:srgbClr val="262626"/>
                </a:solidFill>
                <a:latin typeface="Arial"/>
                <a:ea typeface="Arial"/>
                <a:cs typeface="Arial"/>
                <a:sym typeface="Arial"/>
              </a:rPr>
              <a:t>コストは高いが、どの程度リターンがあるのか？</a:t>
            </a:r>
            <a:endParaRPr b="1" sz="2000">
              <a:solidFill>
                <a:srgbClr val="262626"/>
              </a:solidFill>
              <a:latin typeface="Arial"/>
              <a:ea typeface="Arial"/>
              <a:cs typeface="Arial"/>
              <a:sym typeface="Arial"/>
            </a:endParaRPr>
          </a:p>
          <a:p>
            <a:pPr indent="-342900" lvl="0" marL="342900" marR="0" rtl="0" algn="l">
              <a:spcBef>
                <a:spcPts val="0"/>
              </a:spcBef>
              <a:spcAft>
                <a:spcPts val="0"/>
              </a:spcAft>
              <a:buClr>
                <a:srgbClr val="262626"/>
              </a:buClr>
              <a:buSzPts val="2000"/>
              <a:buFont typeface="Arial"/>
              <a:buChar char="•"/>
            </a:pPr>
            <a:r>
              <a:rPr b="1" lang="ja-JP" sz="2000">
                <a:solidFill>
                  <a:srgbClr val="262626"/>
                </a:solidFill>
                <a:latin typeface="Arial"/>
                <a:ea typeface="Arial"/>
                <a:cs typeface="Arial"/>
                <a:sym typeface="Arial"/>
              </a:rPr>
              <a:t>気軽に解析するのはリスキーか？</a:t>
            </a:r>
            <a:endParaRPr b="1" sz="2000">
              <a:solidFill>
                <a:srgbClr val="262626"/>
              </a:solidFill>
              <a:latin typeface="Arial"/>
              <a:ea typeface="Arial"/>
              <a:cs typeface="Arial"/>
              <a:sym typeface="Arial"/>
            </a:endParaRPr>
          </a:p>
          <a:p>
            <a:pPr indent="0" lvl="0" marL="0" marR="0" rtl="0" algn="l">
              <a:spcBef>
                <a:spcPts val="0"/>
              </a:spcBef>
              <a:spcAft>
                <a:spcPts val="0"/>
              </a:spcAft>
              <a:buNone/>
            </a:pPr>
            <a:r>
              <a:t/>
            </a:r>
            <a:endParaRPr b="1" sz="2000">
              <a:solidFill>
                <a:srgbClr val="262626"/>
              </a:solidFill>
              <a:latin typeface="Arial"/>
              <a:ea typeface="Arial"/>
              <a:cs typeface="Arial"/>
              <a:sym typeface="Arial"/>
            </a:endParaRPr>
          </a:p>
          <a:p>
            <a:pPr indent="0" lvl="0" marL="0" marR="0" rtl="0" algn="l">
              <a:spcBef>
                <a:spcPts val="0"/>
              </a:spcBef>
              <a:spcAft>
                <a:spcPts val="0"/>
              </a:spcAft>
              <a:buNone/>
            </a:pPr>
            <a:r>
              <a:rPr b="1" lang="ja-JP" sz="2000">
                <a:solidFill>
                  <a:srgbClr val="262626"/>
                </a:solidFill>
                <a:latin typeface="Arial"/>
                <a:ea typeface="Arial"/>
                <a:cs typeface="Arial"/>
                <a:sym typeface="Arial"/>
              </a:rPr>
              <a:t>🡪 応用事例をもう少し知りたい</a:t>
            </a:r>
            <a:endParaRPr b="1" sz="2000">
              <a:solidFill>
                <a:srgbClr val="262626"/>
              </a:solidFill>
              <a:latin typeface="Arial"/>
              <a:ea typeface="Arial"/>
              <a:cs typeface="Arial"/>
              <a:sym typeface="Arial"/>
            </a:endParaRPr>
          </a:p>
        </p:txBody>
      </p:sp>
      <p:pic>
        <p:nvPicPr>
          <p:cNvPr descr="Spatial Gene Expression - 10x Genomics" id="160" name="Google Shape;160;p4"/>
          <p:cNvPicPr preferRelativeResize="0"/>
          <p:nvPr/>
        </p:nvPicPr>
        <p:blipFill rotWithShape="1">
          <a:blip r:embed="rId5">
            <a:alphaModFix/>
          </a:blip>
          <a:srcRect b="12056" l="1337" r="2688" t="25533"/>
          <a:stretch/>
        </p:blipFill>
        <p:spPr>
          <a:xfrm>
            <a:off x="6016054" y="3202508"/>
            <a:ext cx="5677304" cy="20767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0"/>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760" name="Google Shape;760;p40"/>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自前で取った胎児3臓器データ (一部)</a:t>
            </a:r>
            <a:endParaRPr/>
          </a:p>
        </p:txBody>
      </p:sp>
      <p:graphicFrame>
        <p:nvGraphicFramePr>
          <p:cNvPr id="761" name="Google Shape;761;p40"/>
          <p:cNvGraphicFramePr/>
          <p:nvPr/>
        </p:nvGraphicFramePr>
        <p:xfrm>
          <a:off x="380374" y="830873"/>
          <a:ext cx="3000000" cy="3000000"/>
        </p:xfrm>
        <a:graphic>
          <a:graphicData uri="http://schemas.openxmlformats.org/drawingml/2006/table">
            <a:tbl>
              <a:tblPr>
                <a:noFill/>
                <a:tableStyleId>{F9C55904-1146-40E5-9B94-42B0B6C49F2C}</a:tableStyleId>
              </a:tblPr>
              <a:tblGrid>
                <a:gridCol w="865750"/>
                <a:gridCol w="865750"/>
                <a:gridCol w="865750"/>
                <a:gridCol w="865750"/>
                <a:gridCol w="865750"/>
                <a:gridCol w="865750"/>
                <a:gridCol w="865750"/>
                <a:gridCol w="865750"/>
                <a:gridCol w="865750"/>
                <a:gridCol w="865750"/>
                <a:gridCol w="865750"/>
                <a:gridCol w="865750"/>
              </a:tblGrid>
              <a:tr h="238400">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File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Organ</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Sort_id</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Age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Method</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Donor</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Sample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Sex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Processing_method</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Anatomical_region</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N_cells</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Termination_method</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6375">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FCAImmP7504909</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YS</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TOT</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4</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3GEX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F37</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F37_YS_TOT_FCAImmP7504909</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female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Collagnase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Contents</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3142</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Medical</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6375">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FCAImmP7504911</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YS</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TOT</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4</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3GEX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F37</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F37_YS_TOT_FCAImmP7504911</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female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Collagnase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Membrane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3283</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Medical</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6375">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FCAImmP7504913</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YS</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TOT</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4</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3GEX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F37</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F37_YS_TOT_FCAImmP7504913</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female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Collagnase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Membrane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2892</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Medical</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6375">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FCAImmP7504910</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YS</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TOT</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4</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3GEX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F37</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F37_YS_TOT_FCAImmP7504910</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female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Collagnase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Contents</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2651</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Medical</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6375">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FCAImmP7504912</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YS</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TOT</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4</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3GEX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F37</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F37_YS_TOT_FCAImmP7504912</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female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Collagnase</a:t>
                      </a:r>
                      <a:endParaRPr b="0" i="0" sz="1050" u="none" strike="noStrike">
                        <a:solidFill>
                          <a:srgbClr val="000000"/>
                        </a:solidFill>
                        <a:latin typeface="Arial"/>
                        <a:ea typeface="Arial"/>
                        <a:cs typeface="Arial"/>
                        <a:sym typeface="Arial"/>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Membrane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3003</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Medical</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6375">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FCAImmP7316898</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TH</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CD45P</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7</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3GEX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F32_TH_CD45P_FCAImmP7316898</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female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Collagnase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Whole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2566</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Medical</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6375">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FCAImmP7316896</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SK</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CD45P</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7</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3GEX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F32_SK_CD45P_FCAImmP7316896</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female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Collagnase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Random</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3101</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Medical</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6375">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FCAImmP7316894</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LI</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CD45P</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7</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3GEX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F32_LI_CD45P_FCAImmP7316894</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female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Collagnase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Random</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4399</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Medical</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6375">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FCAImmP7316895</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LI</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CD45N</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7</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3GEX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F32_LI_CD45N_FCAImmP7316895</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female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Collagnase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Random</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4575</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Medical</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6375">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FCAImmP7316899</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TH</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CD45N</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7</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3GEX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F32_TH_CD45N_FCAImmP7316899</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female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Collagnase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Whole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2289</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Medical</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6375">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FCAImmP7316900</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YS</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TOT</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7</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3GEX</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F32_YS_TOT_FCAImmP7316900</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female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Collagnase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Membrane</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720</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ja-JP" sz="1050" u="none" strike="noStrike">
                          <a:solidFill>
                            <a:srgbClr val="000000"/>
                          </a:solidFill>
                          <a:latin typeface="Arial"/>
                          <a:ea typeface="Arial"/>
                          <a:cs typeface="Arial"/>
                          <a:sym typeface="Arial"/>
                        </a:rPr>
                        <a:t>Medical</a:t>
                      </a:r>
                      <a:endParaRPr/>
                    </a:p>
                  </a:txBody>
                  <a:tcPr marT="4425" marB="0" marR="4425" marL="4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p:nvPr/>
        </p:nvSpPr>
        <p:spPr>
          <a:xfrm>
            <a:off x="226509" y="5427283"/>
            <a:ext cx="8174540" cy="1299562"/>
          </a:xfrm>
          <a:prstGeom prst="rect">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5"/>
          <p:cNvSpPr/>
          <p:nvPr/>
        </p:nvSpPr>
        <p:spPr>
          <a:xfrm>
            <a:off x="226509" y="4260021"/>
            <a:ext cx="8174541" cy="1045532"/>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5"/>
          <p:cNvSpPr/>
          <p:nvPr/>
        </p:nvSpPr>
        <p:spPr>
          <a:xfrm>
            <a:off x="226509" y="3059691"/>
            <a:ext cx="8174541" cy="1045532"/>
          </a:xfrm>
          <a:prstGeom prst="rect">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5"/>
          <p:cNvSpPr/>
          <p:nvPr/>
        </p:nvSpPr>
        <p:spPr>
          <a:xfrm>
            <a:off x="226509" y="1725913"/>
            <a:ext cx="8174541" cy="1200328"/>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5"/>
          <p:cNvSpPr/>
          <p:nvPr/>
        </p:nvSpPr>
        <p:spPr>
          <a:xfrm>
            <a:off x="226511" y="753657"/>
            <a:ext cx="8174539" cy="861774"/>
          </a:xfrm>
          <a:prstGeom prst="rect">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5"/>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171" name="Google Shape;171;p5"/>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メンバーとテーマ紹介</a:t>
            </a:r>
            <a:endParaRPr/>
          </a:p>
        </p:txBody>
      </p:sp>
      <p:sp>
        <p:nvSpPr>
          <p:cNvPr id="172" name="Google Shape;172;p5"/>
          <p:cNvSpPr txBox="1"/>
          <p:nvPr/>
        </p:nvSpPr>
        <p:spPr>
          <a:xfrm>
            <a:off x="226511" y="753657"/>
            <a:ext cx="7336339"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東（10/23）</a:t>
            </a:r>
            <a:endParaRPr b="1" sz="1800">
              <a:solidFill>
                <a:srgbClr val="262626"/>
              </a:solidFill>
              <a:latin typeface="Arial"/>
              <a:ea typeface="Arial"/>
              <a:cs typeface="Arial"/>
              <a:sym typeface="Arial"/>
            </a:endParaRPr>
          </a:p>
          <a:p>
            <a:pPr indent="0" lvl="0" marL="0" marR="0" rtl="0" algn="l">
              <a:spcBef>
                <a:spcPts val="0"/>
              </a:spcBef>
              <a:spcAft>
                <a:spcPts val="0"/>
              </a:spcAft>
              <a:buNone/>
            </a:pPr>
            <a:r>
              <a:rPr b="1" lang="ja-JP" sz="1600">
                <a:solidFill>
                  <a:srgbClr val="262626"/>
                </a:solidFill>
                <a:latin typeface="Arial"/>
                <a:ea typeface="Arial"/>
                <a:cs typeface="Arial"/>
                <a:sym typeface="Arial"/>
              </a:rPr>
              <a:t>Mapping the developing human immune system across organs</a:t>
            </a:r>
            <a:r>
              <a:rPr b="1" lang="ja-JP" sz="1400">
                <a:solidFill>
                  <a:srgbClr val="262626"/>
                </a:solidFill>
                <a:latin typeface="Arial"/>
                <a:ea typeface="Arial"/>
                <a:cs typeface="Arial"/>
                <a:sym typeface="Arial"/>
              </a:rPr>
              <a:t> </a:t>
            </a:r>
            <a:r>
              <a:rPr b="1" lang="ja-JP" sz="1100">
                <a:solidFill>
                  <a:srgbClr val="262626"/>
                </a:solidFill>
                <a:latin typeface="Arial"/>
                <a:ea typeface="Arial"/>
                <a:cs typeface="Arial"/>
                <a:sym typeface="Arial"/>
              </a:rPr>
              <a:t>(</a:t>
            </a:r>
            <a:r>
              <a:rPr i="1" lang="ja-JP" sz="1200">
                <a:solidFill>
                  <a:schemeClr val="dk1"/>
                </a:solidFill>
                <a:latin typeface="Arial"/>
                <a:ea typeface="Arial"/>
                <a:cs typeface="Arial"/>
                <a:sym typeface="Arial"/>
              </a:rPr>
              <a:t>Science. </a:t>
            </a:r>
            <a:r>
              <a:rPr lang="ja-JP" sz="1200">
                <a:solidFill>
                  <a:schemeClr val="dk1"/>
                </a:solidFill>
                <a:latin typeface="Arial"/>
                <a:ea typeface="Arial"/>
                <a:cs typeface="Arial"/>
                <a:sym typeface="Arial"/>
              </a:rPr>
              <a:t>2022</a:t>
            </a:r>
            <a:r>
              <a:rPr b="1" lang="ja-JP" sz="1100">
                <a:solidFill>
                  <a:srgbClr val="262626"/>
                </a:solidFill>
                <a:latin typeface="Arial"/>
                <a:ea typeface="Arial"/>
                <a:cs typeface="Arial"/>
                <a:sym typeface="Arial"/>
              </a:rPr>
              <a:t>)</a:t>
            </a:r>
            <a:endParaRPr sz="1400">
              <a:solidFill>
                <a:srgbClr val="262626"/>
              </a:solidFill>
              <a:latin typeface="Arial"/>
              <a:ea typeface="Arial"/>
              <a:cs typeface="Arial"/>
              <a:sym typeface="Arial"/>
            </a:endParaRPr>
          </a:p>
        </p:txBody>
      </p:sp>
      <p:sp>
        <p:nvSpPr>
          <p:cNvPr id="173" name="Google Shape;173;p5"/>
          <p:cNvSpPr txBox="1"/>
          <p:nvPr/>
        </p:nvSpPr>
        <p:spPr>
          <a:xfrm>
            <a:off x="226508" y="1767938"/>
            <a:ext cx="802214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岩坂（10/30）</a:t>
            </a:r>
            <a:endParaRPr b="1" sz="1800">
              <a:solidFill>
                <a:srgbClr val="262626"/>
              </a:solidFill>
              <a:latin typeface="Arial"/>
              <a:ea typeface="Arial"/>
              <a:cs typeface="Arial"/>
              <a:sym typeface="Arial"/>
            </a:endParaRPr>
          </a:p>
          <a:p>
            <a:pPr indent="0" lvl="0" marL="0" marR="0" rtl="0" algn="l">
              <a:spcBef>
                <a:spcPts val="0"/>
              </a:spcBef>
              <a:spcAft>
                <a:spcPts val="0"/>
              </a:spcAft>
              <a:buNone/>
            </a:pPr>
            <a:r>
              <a:rPr b="1" lang="ja-JP" sz="1600">
                <a:solidFill>
                  <a:srgbClr val="262626"/>
                </a:solidFill>
                <a:latin typeface="Arial"/>
                <a:ea typeface="Arial"/>
                <a:cs typeface="Arial"/>
                <a:sym typeface="Arial"/>
              </a:rPr>
              <a:t>Single-cell spatial transcriptomics reveals a dynamic control of metabolic zonation and liver regeneration by endothelial cell Wnt2 and Wnt9b </a:t>
            </a:r>
            <a:r>
              <a:rPr b="1" lang="ja-JP" sz="1100">
                <a:solidFill>
                  <a:srgbClr val="262626"/>
                </a:solidFill>
                <a:latin typeface="Arial"/>
                <a:ea typeface="Arial"/>
                <a:cs typeface="Arial"/>
                <a:sym typeface="Arial"/>
              </a:rPr>
              <a:t>(</a:t>
            </a:r>
            <a:r>
              <a:rPr i="1" lang="ja-JP" sz="1200">
                <a:solidFill>
                  <a:srgbClr val="262626"/>
                </a:solidFill>
                <a:latin typeface="Arial"/>
                <a:ea typeface="Arial"/>
                <a:cs typeface="Arial"/>
                <a:sym typeface="Arial"/>
              </a:rPr>
              <a:t>Cell Rep Med. </a:t>
            </a:r>
            <a:r>
              <a:rPr lang="ja-JP" sz="1200">
                <a:solidFill>
                  <a:srgbClr val="262626"/>
                </a:solidFill>
                <a:latin typeface="Arial"/>
                <a:ea typeface="Arial"/>
                <a:cs typeface="Arial"/>
                <a:sym typeface="Arial"/>
              </a:rPr>
              <a:t>2022</a:t>
            </a:r>
            <a:r>
              <a:rPr b="1" lang="ja-JP" sz="1100">
                <a:solidFill>
                  <a:srgbClr val="262626"/>
                </a:solidFill>
                <a:latin typeface="Arial"/>
                <a:ea typeface="Arial"/>
                <a:cs typeface="Arial"/>
                <a:sym typeface="Arial"/>
              </a:rPr>
              <a:t>)</a:t>
            </a:r>
            <a:endParaRPr sz="1400">
              <a:solidFill>
                <a:srgbClr val="262626"/>
              </a:solidFill>
              <a:latin typeface="Arial"/>
              <a:ea typeface="Arial"/>
              <a:cs typeface="Arial"/>
              <a:sym typeface="Arial"/>
            </a:endParaRPr>
          </a:p>
        </p:txBody>
      </p:sp>
      <p:sp>
        <p:nvSpPr>
          <p:cNvPr id="174" name="Google Shape;174;p5"/>
          <p:cNvSpPr txBox="1"/>
          <p:nvPr/>
        </p:nvSpPr>
        <p:spPr>
          <a:xfrm>
            <a:off x="226508" y="3125606"/>
            <a:ext cx="8174541"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沖田（11/6）</a:t>
            </a:r>
            <a:endParaRPr b="1" sz="1800">
              <a:solidFill>
                <a:srgbClr val="262626"/>
              </a:solidFill>
              <a:latin typeface="Arial"/>
              <a:ea typeface="Arial"/>
              <a:cs typeface="Arial"/>
              <a:sym typeface="Arial"/>
            </a:endParaRPr>
          </a:p>
          <a:p>
            <a:pPr indent="0" lvl="0" marL="0" marR="0" rtl="0" algn="l">
              <a:spcBef>
                <a:spcPts val="0"/>
              </a:spcBef>
              <a:spcAft>
                <a:spcPts val="0"/>
              </a:spcAft>
              <a:buNone/>
            </a:pPr>
            <a:r>
              <a:rPr b="1" lang="ja-JP" sz="1600">
                <a:solidFill>
                  <a:srgbClr val="262626"/>
                </a:solidFill>
                <a:latin typeface="Arial"/>
                <a:ea typeface="Arial"/>
                <a:cs typeface="Arial"/>
                <a:sym typeface="Arial"/>
              </a:rPr>
              <a:t>Identification of a tumour immune barrier in the HCC microenvironment that determines the efficacy of immunotherapy </a:t>
            </a:r>
            <a:r>
              <a:rPr b="1" lang="ja-JP" sz="1100">
                <a:solidFill>
                  <a:srgbClr val="262626"/>
                </a:solidFill>
                <a:latin typeface="Arial"/>
                <a:ea typeface="Arial"/>
                <a:cs typeface="Arial"/>
                <a:sym typeface="Arial"/>
              </a:rPr>
              <a:t>(</a:t>
            </a:r>
            <a:r>
              <a:rPr i="1" lang="ja-JP" sz="1100">
                <a:solidFill>
                  <a:srgbClr val="262626"/>
                </a:solidFill>
                <a:latin typeface="Arial"/>
                <a:ea typeface="Arial"/>
                <a:cs typeface="Arial"/>
                <a:sym typeface="Arial"/>
              </a:rPr>
              <a:t>J Hepatol. </a:t>
            </a:r>
            <a:r>
              <a:rPr lang="ja-JP" sz="1100">
                <a:solidFill>
                  <a:srgbClr val="262626"/>
                </a:solidFill>
                <a:latin typeface="Arial"/>
                <a:ea typeface="Arial"/>
                <a:cs typeface="Arial"/>
                <a:sym typeface="Arial"/>
              </a:rPr>
              <a:t>2023</a:t>
            </a:r>
            <a:r>
              <a:rPr b="1" lang="ja-JP" sz="1100">
                <a:solidFill>
                  <a:srgbClr val="262626"/>
                </a:solidFill>
                <a:latin typeface="Arial"/>
                <a:ea typeface="Arial"/>
                <a:cs typeface="Arial"/>
                <a:sym typeface="Arial"/>
              </a:rPr>
              <a:t>)</a:t>
            </a:r>
            <a:endParaRPr sz="1100">
              <a:solidFill>
                <a:srgbClr val="262626"/>
              </a:solidFill>
              <a:latin typeface="Arial"/>
              <a:ea typeface="Arial"/>
              <a:cs typeface="Arial"/>
              <a:sym typeface="Arial"/>
            </a:endParaRPr>
          </a:p>
        </p:txBody>
      </p:sp>
      <p:sp>
        <p:nvSpPr>
          <p:cNvPr id="175" name="Google Shape;175;p5"/>
          <p:cNvSpPr txBox="1"/>
          <p:nvPr/>
        </p:nvSpPr>
        <p:spPr>
          <a:xfrm>
            <a:off x="226507" y="4304588"/>
            <a:ext cx="8022141"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佐藤（11/13）</a:t>
            </a:r>
            <a:endParaRPr b="1" sz="1800">
              <a:solidFill>
                <a:srgbClr val="262626"/>
              </a:solidFill>
              <a:latin typeface="Arial"/>
              <a:ea typeface="Arial"/>
              <a:cs typeface="Arial"/>
              <a:sym typeface="Arial"/>
            </a:endParaRPr>
          </a:p>
          <a:p>
            <a:pPr indent="0" lvl="0" marL="0" marR="0" rtl="0" algn="l">
              <a:spcBef>
                <a:spcPts val="0"/>
              </a:spcBef>
              <a:spcAft>
                <a:spcPts val="0"/>
              </a:spcAft>
              <a:buNone/>
            </a:pPr>
            <a:r>
              <a:rPr b="1" lang="ja-JP" sz="1600">
                <a:solidFill>
                  <a:srgbClr val="262626"/>
                </a:solidFill>
                <a:latin typeface="Arial"/>
                <a:ea typeface="Arial"/>
                <a:cs typeface="Arial"/>
                <a:sym typeface="Arial"/>
              </a:rPr>
              <a:t>Spatial mapping reveals human adipocyte subpopulations with distinct sensitivities to insulin </a:t>
            </a:r>
            <a:r>
              <a:rPr b="1" lang="ja-JP" sz="1200">
                <a:solidFill>
                  <a:srgbClr val="262626"/>
                </a:solidFill>
                <a:latin typeface="Arial"/>
                <a:ea typeface="Arial"/>
                <a:cs typeface="Arial"/>
                <a:sym typeface="Arial"/>
              </a:rPr>
              <a:t>(</a:t>
            </a:r>
            <a:r>
              <a:rPr i="1" lang="ja-JP" sz="1200">
                <a:solidFill>
                  <a:srgbClr val="262626"/>
                </a:solidFill>
                <a:latin typeface="Arial"/>
                <a:ea typeface="Arial"/>
                <a:cs typeface="Arial"/>
                <a:sym typeface="Arial"/>
              </a:rPr>
              <a:t>Cell Metab. </a:t>
            </a:r>
            <a:r>
              <a:rPr lang="ja-JP" sz="1200">
                <a:solidFill>
                  <a:srgbClr val="262626"/>
                </a:solidFill>
                <a:latin typeface="Arial"/>
                <a:ea typeface="Arial"/>
                <a:cs typeface="Arial"/>
                <a:sym typeface="Arial"/>
              </a:rPr>
              <a:t>2021</a:t>
            </a:r>
            <a:r>
              <a:rPr b="1" lang="ja-JP" sz="1200">
                <a:solidFill>
                  <a:srgbClr val="262626"/>
                </a:solidFill>
                <a:latin typeface="Arial"/>
                <a:ea typeface="Arial"/>
                <a:cs typeface="Arial"/>
                <a:sym typeface="Arial"/>
              </a:rPr>
              <a:t>)</a:t>
            </a:r>
            <a:endParaRPr sz="1200">
              <a:solidFill>
                <a:srgbClr val="262626"/>
              </a:solidFill>
              <a:latin typeface="Arial"/>
              <a:ea typeface="Arial"/>
              <a:cs typeface="Arial"/>
              <a:sym typeface="Arial"/>
            </a:endParaRPr>
          </a:p>
        </p:txBody>
      </p:sp>
      <p:sp>
        <p:nvSpPr>
          <p:cNvPr id="176" name="Google Shape;176;p5"/>
          <p:cNvSpPr txBox="1"/>
          <p:nvPr/>
        </p:nvSpPr>
        <p:spPr>
          <a:xfrm>
            <a:off x="226508" y="5460351"/>
            <a:ext cx="8022142"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渡邉（11/20）</a:t>
            </a:r>
            <a:endParaRPr b="1" sz="1800">
              <a:solidFill>
                <a:srgbClr val="262626"/>
              </a:solidFill>
              <a:latin typeface="Arial"/>
              <a:ea typeface="Arial"/>
              <a:cs typeface="Arial"/>
              <a:sym typeface="Arial"/>
            </a:endParaRPr>
          </a:p>
          <a:p>
            <a:pPr indent="0" lvl="0" marL="0" marR="0" rtl="0" algn="l">
              <a:spcBef>
                <a:spcPts val="0"/>
              </a:spcBef>
              <a:spcAft>
                <a:spcPts val="0"/>
              </a:spcAft>
              <a:buNone/>
            </a:pPr>
            <a:r>
              <a:rPr b="1" lang="ja-JP" sz="1600">
                <a:solidFill>
                  <a:srgbClr val="262626"/>
                </a:solidFill>
                <a:latin typeface="Arial"/>
                <a:ea typeface="Arial"/>
                <a:cs typeface="Arial"/>
                <a:sym typeface="Arial"/>
              </a:rPr>
              <a:t>Spatially restricted drivers and transitional cell populations cooperate with the microenvironment in untreated and chemo-resistant pancreatic cancer </a:t>
            </a:r>
            <a:r>
              <a:rPr b="1" lang="ja-JP" sz="1200">
                <a:solidFill>
                  <a:srgbClr val="262626"/>
                </a:solidFill>
                <a:latin typeface="Arial"/>
                <a:ea typeface="Arial"/>
                <a:cs typeface="Arial"/>
                <a:sym typeface="Arial"/>
              </a:rPr>
              <a:t>(</a:t>
            </a:r>
            <a:r>
              <a:rPr i="1" lang="ja-JP" sz="1200">
                <a:solidFill>
                  <a:srgbClr val="262626"/>
                </a:solidFill>
                <a:latin typeface="Arial"/>
                <a:ea typeface="Arial"/>
                <a:cs typeface="Arial"/>
                <a:sym typeface="Arial"/>
              </a:rPr>
              <a:t>Nat Genet. </a:t>
            </a:r>
            <a:r>
              <a:rPr lang="ja-JP" sz="1200">
                <a:solidFill>
                  <a:srgbClr val="262626"/>
                </a:solidFill>
                <a:latin typeface="Arial"/>
                <a:ea typeface="Arial"/>
                <a:cs typeface="Arial"/>
                <a:sym typeface="Arial"/>
              </a:rPr>
              <a:t>2022</a:t>
            </a:r>
            <a:r>
              <a:rPr b="1" lang="ja-JP" sz="1200">
                <a:solidFill>
                  <a:srgbClr val="262626"/>
                </a:solidFill>
                <a:latin typeface="Arial"/>
                <a:ea typeface="Arial"/>
                <a:cs typeface="Arial"/>
                <a:sym typeface="Arial"/>
              </a:rPr>
              <a:t>)</a:t>
            </a:r>
            <a:endParaRPr sz="1200">
              <a:solidFill>
                <a:srgbClr val="262626"/>
              </a:solidFill>
              <a:latin typeface="Arial"/>
              <a:ea typeface="Arial"/>
              <a:cs typeface="Arial"/>
              <a:sym typeface="Arial"/>
            </a:endParaRPr>
          </a:p>
        </p:txBody>
      </p:sp>
      <p:sp>
        <p:nvSpPr>
          <p:cNvPr id="177" name="Google Shape;177;p5"/>
          <p:cNvSpPr txBox="1"/>
          <p:nvPr/>
        </p:nvSpPr>
        <p:spPr>
          <a:xfrm>
            <a:off x="8667748" y="955914"/>
            <a:ext cx="2409827"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CC0066"/>
              </a:buClr>
              <a:buSzPts val="1800"/>
              <a:buFont typeface="Noto Sans Symbols"/>
              <a:buChar char="✔"/>
            </a:pPr>
            <a:r>
              <a:rPr b="1" lang="ja-JP" sz="1800">
                <a:solidFill>
                  <a:srgbClr val="CC0066"/>
                </a:solidFill>
                <a:latin typeface="Arial"/>
                <a:ea typeface="Arial"/>
                <a:cs typeface="Arial"/>
                <a:sym typeface="Arial"/>
              </a:rPr>
              <a:t>免疫細胞の発生</a:t>
            </a:r>
            <a:endParaRPr b="1" sz="1800">
              <a:solidFill>
                <a:srgbClr val="CC0066"/>
              </a:solidFill>
              <a:latin typeface="Arial"/>
              <a:ea typeface="Arial"/>
              <a:cs typeface="Arial"/>
              <a:sym typeface="Arial"/>
            </a:endParaRPr>
          </a:p>
        </p:txBody>
      </p:sp>
      <p:sp>
        <p:nvSpPr>
          <p:cNvPr id="178" name="Google Shape;178;p5"/>
          <p:cNvSpPr txBox="1"/>
          <p:nvPr/>
        </p:nvSpPr>
        <p:spPr>
          <a:xfrm>
            <a:off x="8667748" y="2108695"/>
            <a:ext cx="2409827"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CC0066"/>
              </a:buClr>
              <a:buSzPts val="1800"/>
              <a:buFont typeface="Noto Sans Symbols"/>
              <a:buChar char="✔"/>
            </a:pPr>
            <a:r>
              <a:rPr b="1" lang="ja-JP" sz="1800">
                <a:solidFill>
                  <a:srgbClr val="CC0066"/>
                </a:solidFill>
                <a:latin typeface="Arial"/>
                <a:ea typeface="Arial"/>
                <a:cs typeface="Arial"/>
                <a:sym typeface="Arial"/>
              </a:rPr>
              <a:t>肝臓のzonation</a:t>
            </a:r>
            <a:endParaRPr/>
          </a:p>
        </p:txBody>
      </p:sp>
      <p:sp>
        <p:nvSpPr>
          <p:cNvPr id="179" name="Google Shape;179;p5"/>
          <p:cNvSpPr txBox="1"/>
          <p:nvPr/>
        </p:nvSpPr>
        <p:spPr>
          <a:xfrm>
            <a:off x="8667748" y="3369216"/>
            <a:ext cx="260985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CC0066"/>
              </a:buClr>
              <a:buSzPts val="1800"/>
              <a:buFont typeface="Noto Sans Symbols"/>
              <a:buChar char="✔"/>
            </a:pPr>
            <a:r>
              <a:rPr b="1" lang="ja-JP" sz="1800">
                <a:solidFill>
                  <a:srgbClr val="CC0066"/>
                </a:solidFill>
                <a:latin typeface="Arial"/>
                <a:ea typeface="Arial"/>
                <a:cs typeface="Arial"/>
                <a:sym typeface="Arial"/>
              </a:rPr>
              <a:t>肝臓がん</a:t>
            </a:r>
            <a:endParaRPr b="1" sz="1800">
              <a:solidFill>
                <a:srgbClr val="CC0066"/>
              </a:solidFill>
              <a:latin typeface="Arial"/>
              <a:ea typeface="Arial"/>
              <a:cs typeface="Arial"/>
              <a:sym typeface="Arial"/>
            </a:endParaRPr>
          </a:p>
        </p:txBody>
      </p:sp>
      <p:sp>
        <p:nvSpPr>
          <p:cNvPr id="180" name="Google Shape;180;p5"/>
          <p:cNvSpPr txBox="1"/>
          <p:nvPr/>
        </p:nvSpPr>
        <p:spPr>
          <a:xfrm>
            <a:off x="8667748" y="4629737"/>
            <a:ext cx="260985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CC0066"/>
              </a:buClr>
              <a:buSzPts val="1800"/>
              <a:buFont typeface="Noto Sans Symbols"/>
              <a:buChar char="✔"/>
            </a:pPr>
            <a:r>
              <a:rPr b="1" lang="ja-JP" sz="1800">
                <a:solidFill>
                  <a:srgbClr val="CC0066"/>
                </a:solidFill>
                <a:latin typeface="Arial"/>
                <a:ea typeface="Arial"/>
                <a:cs typeface="Arial"/>
                <a:sym typeface="Arial"/>
              </a:rPr>
              <a:t>脂肪細胞</a:t>
            </a:r>
            <a:endParaRPr b="1" sz="1800">
              <a:solidFill>
                <a:srgbClr val="CC0066"/>
              </a:solidFill>
              <a:latin typeface="Arial"/>
              <a:ea typeface="Arial"/>
              <a:cs typeface="Arial"/>
              <a:sym typeface="Arial"/>
            </a:endParaRPr>
          </a:p>
        </p:txBody>
      </p:sp>
      <p:sp>
        <p:nvSpPr>
          <p:cNvPr id="181" name="Google Shape;181;p5"/>
          <p:cNvSpPr txBox="1"/>
          <p:nvPr/>
        </p:nvSpPr>
        <p:spPr>
          <a:xfrm>
            <a:off x="8667748" y="5881729"/>
            <a:ext cx="260985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CC0066"/>
              </a:buClr>
              <a:buSzPts val="1800"/>
              <a:buFont typeface="Noto Sans Symbols"/>
              <a:buChar char="✔"/>
            </a:pPr>
            <a:r>
              <a:rPr b="1" lang="ja-JP" sz="1800">
                <a:solidFill>
                  <a:srgbClr val="CC0066"/>
                </a:solidFill>
                <a:latin typeface="Arial"/>
                <a:ea typeface="Arial"/>
                <a:cs typeface="Arial"/>
                <a:sym typeface="Arial"/>
              </a:rPr>
              <a:t>膵臓がん</a:t>
            </a:r>
            <a:endParaRPr b="1" sz="1800">
              <a:solidFill>
                <a:srgbClr val="CC006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6"/>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188" name="Google Shape;188;p6"/>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論文・著者について</a:t>
            </a:r>
            <a:endParaRPr/>
          </a:p>
        </p:txBody>
      </p:sp>
      <p:pic>
        <p:nvPicPr>
          <p:cNvPr id="189" name="Google Shape;189;p6"/>
          <p:cNvPicPr preferRelativeResize="0"/>
          <p:nvPr/>
        </p:nvPicPr>
        <p:blipFill rotWithShape="1">
          <a:blip r:embed="rId3">
            <a:alphaModFix/>
          </a:blip>
          <a:srcRect b="0" l="0" r="0" t="0"/>
          <a:stretch/>
        </p:blipFill>
        <p:spPr>
          <a:xfrm>
            <a:off x="135468" y="595842"/>
            <a:ext cx="6830013" cy="2974610"/>
          </a:xfrm>
          <a:prstGeom prst="rect">
            <a:avLst/>
          </a:prstGeom>
          <a:noFill/>
          <a:ln>
            <a:noFill/>
          </a:ln>
        </p:spPr>
      </p:pic>
      <p:sp>
        <p:nvSpPr>
          <p:cNvPr id="190" name="Google Shape;190;p6"/>
          <p:cNvSpPr txBox="1"/>
          <p:nvPr/>
        </p:nvSpPr>
        <p:spPr>
          <a:xfrm>
            <a:off x="2115733" y="1950348"/>
            <a:ext cx="49244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ja-JP" sz="1800">
                <a:solidFill>
                  <a:srgbClr val="CC0066"/>
                </a:solidFill>
                <a:latin typeface="Arial"/>
                <a:ea typeface="Arial"/>
                <a:cs typeface="Arial"/>
                <a:sym typeface="Arial"/>
              </a:rPr>
              <a:t>発達中のヒト免疫系を臓器横断的にマッピングする</a:t>
            </a:r>
            <a:endParaRPr b="1" sz="1800">
              <a:solidFill>
                <a:srgbClr val="CC0066"/>
              </a:solidFill>
              <a:latin typeface="Arial"/>
              <a:ea typeface="Arial"/>
              <a:cs typeface="Arial"/>
              <a:sym typeface="Arial"/>
            </a:endParaRPr>
          </a:p>
        </p:txBody>
      </p:sp>
      <p:sp>
        <p:nvSpPr>
          <p:cNvPr id="191" name="Google Shape;191;p6"/>
          <p:cNvSpPr/>
          <p:nvPr/>
        </p:nvSpPr>
        <p:spPr>
          <a:xfrm>
            <a:off x="135468" y="4092430"/>
            <a:ext cx="9057706" cy="1806499"/>
          </a:xfrm>
          <a:prstGeom prst="rect">
            <a:avLst/>
          </a:prstGeom>
          <a:solidFill>
            <a:srgbClr val="E1E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6"/>
          <p:cNvSpPr/>
          <p:nvPr/>
        </p:nvSpPr>
        <p:spPr>
          <a:xfrm>
            <a:off x="135468" y="3944680"/>
            <a:ext cx="1888560" cy="328187"/>
          </a:xfrm>
          <a:prstGeom prst="rect">
            <a:avLst/>
          </a:prstGeom>
          <a:solidFill>
            <a:srgbClr val="548135"/>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600">
                <a:solidFill>
                  <a:schemeClr val="lt1"/>
                </a:solidFill>
                <a:latin typeface="Arial"/>
                <a:ea typeface="Arial"/>
                <a:cs typeface="Arial"/>
                <a:sym typeface="Arial"/>
              </a:rPr>
              <a:t>著者らの最近の仕事</a:t>
            </a:r>
            <a:endParaRPr/>
          </a:p>
        </p:txBody>
      </p:sp>
      <p:sp>
        <p:nvSpPr>
          <p:cNvPr id="193" name="Google Shape;193;p6"/>
          <p:cNvSpPr txBox="1"/>
          <p:nvPr/>
        </p:nvSpPr>
        <p:spPr>
          <a:xfrm>
            <a:off x="196731" y="4303941"/>
            <a:ext cx="7606311" cy="151804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適応免疫受容体シーケンス評価のパイプラインを作成し、ヒトB1細胞の起源に迫る</a:t>
            </a:r>
            <a:endParaRPr sz="16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等温増幅に基づくCOVID19検出ストラテジー開発</a:t>
            </a:r>
            <a:endParaRPr sz="16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cell2location: 空間トランスクリプトームのマッピングツールの開発</a:t>
            </a:r>
            <a:endParaRPr sz="16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Milo: シングルセルデータの差分存在量をグラフを用いて解析する手法の開発</a:t>
            </a:r>
            <a:endParaRPr sz="1600">
              <a:solidFill>
                <a:srgbClr val="262626"/>
              </a:solidFill>
              <a:latin typeface="Arial"/>
              <a:ea typeface="Arial"/>
              <a:cs typeface="Arial"/>
              <a:sym typeface="Arial"/>
            </a:endParaRPr>
          </a:p>
        </p:txBody>
      </p:sp>
      <p:sp>
        <p:nvSpPr>
          <p:cNvPr id="194" name="Google Shape;194;p6"/>
          <p:cNvSpPr txBox="1"/>
          <p:nvPr/>
        </p:nvSpPr>
        <p:spPr>
          <a:xfrm>
            <a:off x="7807983" y="4813298"/>
            <a:ext cx="1366499"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ja-JP" sz="1100">
                <a:solidFill>
                  <a:schemeClr val="dk1"/>
                </a:solidFill>
                <a:latin typeface="Arial"/>
                <a:ea typeface="Arial"/>
                <a:cs typeface="Arial"/>
                <a:sym typeface="Arial"/>
              </a:rPr>
              <a:t>Sci Adv</a:t>
            </a:r>
            <a:r>
              <a:rPr lang="ja-JP" sz="1100">
                <a:solidFill>
                  <a:schemeClr val="dk1"/>
                </a:solidFill>
                <a:latin typeface="Arial"/>
                <a:ea typeface="Arial"/>
                <a:cs typeface="Arial"/>
                <a:sym typeface="Arial"/>
              </a:rPr>
              <a:t>, 2021</a:t>
            </a:r>
            <a:endParaRPr sz="1100">
              <a:solidFill>
                <a:schemeClr val="dk1"/>
              </a:solidFill>
              <a:latin typeface="Arial"/>
              <a:ea typeface="Arial"/>
              <a:cs typeface="Arial"/>
              <a:sym typeface="Arial"/>
            </a:endParaRPr>
          </a:p>
        </p:txBody>
      </p:sp>
      <p:pic>
        <p:nvPicPr>
          <p:cNvPr id="195" name="Google Shape;195;p6"/>
          <p:cNvPicPr preferRelativeResize="0"/>
          <p:nvPr/>
        </p:nvPicPr>
        <p:blipFill rotWithShape="1">
          <a:blip r:embed="rId4">
            <a:alphaModFix/>
          </a:blip>
          <a:srcRect b="0" l="0" r="0" t="0"/>
          <a:stretch/>
        </p:blipFill>
        <p:spPr>
          <a:xfrm>
            <a:off x="7390526" y="1438072"/>
            <a:ext cx="1264119" cy="1510869"/>
          </a:xfrm>
          <a:prstGeom prst="rect">
            <a:avLst/>
          </a:prstGeom>
          <a:noFill/>
          <a:ln>
            <a:noFill/>
          </a:ln>
        </p:spPr>
      </p:pic>
      <p:sp>
        <p:nvSpPr>
          <p:cNvPr id="196" name="Google Shape;196;p6"/>
          <p:cNvSpPr/>
          <p:nvPr/>
        </p:nvSpPr>
        <p:spPr>
          <a:xfrm>
            <a:off x="7392550" y="1022075"/>
            <a:ext cx="1504950" cy="261610"/>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800">
                <a:solidFill>
                  <a:schemeClr val="lt1"/>
                </a:solidFill>
                <a:latin typeface="Calibri"/>
                <a:ea typeface="Calibri"/>
                <a:cs typeface="Calibri"/>
                <a:sym typeface="Calibri"/>
              </a:rPr>
              <a:t>First Authors</a:t>
            </a:r>
            <a:endParaRPr sz="1800">
              <a:solidFill>
                <a:schemeClr val="lt1"/>
              </a:solidFill>
              <a:latin typeface="Calibri"/>
              <a:ea typeface="Calibri"/>
              <a:cs typeface="Calibri"/>
              <a:sym typeface="Calibri"/>
            </a:endParaRPr>
          </a:p>
        </p:txBody>
      </p:sp>
      <p:pic>
        <p:nvPicPr>
          <p:cNvPr id="197" name="Google Shape;197;p6"/>
          <p:cNvPicPr preferRelativeResize="0"/>
          <p:nvPr/>
        </p:nvPicPr>
        <p:blipFill rotWithShape="1">
          <a:blip r:embed="rId5">
            <a:alphaModFix/>
          </a:blip>
          <a:srcRect b="0" l="0" r="0" t="0"/>
          <a:stretch/>
        </p:blipFill>
        <p:spPr>
          <a:xfrm>
            <a:off x="8787994" y="1431053"/>
            <a:ext cx="1045152" cy="1519547"/>
          </a:xfrm>
          <a:prstGeom prst="rect">
            <a:avLst/>
          </a:prstGeom>
          <a:noFill/>
          <a:ln>
            <a:noFill/>
          </a:ln>
        </p:spPr>
      </p:pic>
      <p:sp>
        <p:nvSpPr>
          <p:cNvPr id="198" name="Google Shape;198;p6"/>
          <p:cNvSpPr txBox="1"/>
          <p:nvPr/>
        </p:nvSpPr>
        <p:spPr>
          <a:xfrm>
            <a:off x="7921220" y="2995847"/>
            <a:ext cx="213954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PhD Students</a:t>
            </a:r>
            <a:endParaRPr/>
          </a:p>
        </p:txBody>
      </p:sp>
      <p:sp>
        <p:nvSpPr>
          <p:cNvPr id="199" name="Google Shape;199;p6"/>
          <p:cNvSpPr/>
          <p:nvPr/>
        </p:nvSpPr>
        <p:spPr>
          <a:xfrm>
            <a:off x="10216746" y="1022075"/>
            <a:ext cx="1348970" cy="26161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800">
                <a:solidFill>
                  <a:schemeClr val="lt1"/>
                </a:solidFill>
                <a:latin typeface="Calibri"/>
                <a:ea typeface="Calibri"/>
                <a:cs typeface="Calibri"/>
                <a:sym typeface="Calibri"/>
              </a:rPr>
              <a:t>Last Author</a:t>
            </a:r>
            <a:endParaRPr sz="1800">
              <a:solidFill>
                <a:schemeClr val="lt1"/>
              </a:solidFill>
              <a:latin typeface="Calibri"/>
              <a:ea typeface="Calibri"/>
              <a:cs typeface="Calibri"/>
              <a:sym typeface="Calibri"/>
            </a:endParaRPr>
          </a:p>
        </p:txBody>
      </p:sp>
      <p:pic>
        <p:nvPicPr>
          <p:cNvPr descr="Sarah Teichmann | Nature Methods" id="200" name="Google Shape;200;p6"/>
          <p:cNvPicPr preferRelativeResize="0"/>
          <p:nvPr/>
        </p:nvPicPr>
        <p:blipFill rotWithShape="1">
          <a:blip r:embed="rId6">
            <a:alphaModFix/>
          </a:blip>
          <a:srcRect b="0" l="18125" r="22792" t="0"/>
          <a:stretch/>
        </p:blipFill>
        <p:spPr>
          <a:xfrm>
            <a:off x="10350096" y="1438073"/>
            <a:ext cx="1171341" cy="1539774"/>
          </a:xfrm>
          <a:prstGeom prst="rect">
            <a:avLst/>
          </a:prstGeom>
          <a:noFill/>
          <a:ln>
            <a:noFill/>
          </a:ln>
        </p:spPr>
      </p:pic>
      <p:sp>
        <p:nvSpPr>
          <p:cNvPr id="201" name="Google Shape;201;p6"/>
          <p:cNvSpPr txBox="1"/>
          <p:nvPr/>
        </p:nvSpPr>
        <p:spPr>
          <a:xfrm>
            <a:off x="10181069" y="2995847"/>
            <a:ext cx="213954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Group Leader</a:t>
            </a:r>
            <a:endParaRPr/>
          </a:p>
        </p:txBody>
      </p:sp>
      <p:sp>
        <p:nvSpPr>
          <p:cNvPr id="202" name="Google Shape;202;p6"/>
          <p:cNvSpPr txBox="1"/>
          <p:nvPr/>
        </p:nvSpPr>
        <p:spPr>
          <a:xfrm>
            <a:off x="7897591" y="3379648"/>
            <a:ext cx="38711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ケンブリッジ大学、ウェルカムサンガー研究所</a:t>
            </a:r>
            <a:endParaRPr sz="1600">
              <a:solidFill>
                <a:srgbClr val="262626"/>
              </a:solidFill>
              <a:latin typeface="Arial"/>
              <a:ea typeface="Arial"/>
              <a:cs typeface="Arial"/>
              <a:sym typeface="Arial"/>
            </a:endParaRPr>
          </a:p>
        </p:txBody>
      </p:sp>
      <p:sp>
        <p:nvSpPr>
          <p:cNvPr id="203" name="Google Shape;203;p6"/>
          <p:cNvSpPr/>
          <p:nvPr/>
        </p:nvSpPr>
        <p:spPr>
          <a:xfrm>
            <a:off x="8334375" y="474028"/>
            <a:ext cx="2466974" cy="412707"/>
          </a:xfrm>
          <a:prstGeom prst="wedgeRectCallout">
            <a:avLst>
              <a:gd fmla="val 33062" name="adj1"/>
              <a:gd fmla="val 68926" name="adj2"/>
            </a:avLst>
          </a:prstGeom>
          <a:solidFill>
            <a:schemeClr val="lt1"/>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400">
                <a:solidFill>
                  <a:srgbClr val="262626"/>
                </a:solidFill>
                <a:latin typeface="Arial"/>
                <a:ea typeface="Arial"/>
                <a:cs typeface="Arial"/>
                <a:sym typeface="Arial"/>
              </a:rPr>
              <a:t>当グループは女性の割合が高い。</a:t>
            </a:r>
            <a:endParaRPr sz="1400">
              <a:solidFill>
                <a:srgbClr val="262626"/>
              </a:solidFill>
              <a:latin typeface="Arial"/>
              <a:ea typeface="Arial"/>
              <a:cs typeface="Arial"/>
              <a:sym typeface="Arial"/>
            </a:endParaRPr>
          </a:p>
        </p:txBody>
      </p:sp>
      <p:sp>
        <p:nvSpPr>
          <p:cNvPr id="204" name="Google Shape;204;p6"/>
          <p:cNvSpPr txBox="1"/>
          <p:nvPr/>
        </p:nvSpPr>
        <p:spPr>
          <a:xfrm>
            <a:off x="7754843" y="4453496"/>
            <a:ext cx="1419639"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ja-JP" sz="1100">
                <a:solidFill>
                  <a:srgbClr val="000000"/>
                </a:solidFill>
                <a:latin typeface="Arial"/>
                <a:ea typeface="Arial"/>
                <a:cs typeface="Arial"/>
                <a:sym typeface="Arial"/>
              </a:rPr>
              <a:t>Nat</a:t>
            </a:r>
            <a:r>
              <a:rPr b="0" i="1" lang="ja-JP" sz="1100">
                <a:solidFill>
                  <a:srgbClr val="000000"/>
                </a:solidFill>
                <a:latin typeface="Arial"/>
                <a:ea typeface="Arial"/>
                <a:cs typeface="Arial"/>
                <a:sym typeface="Arial"/>
              </a:rPr>
              <a:t>. </a:t>
            </a:r>
            <a:r>
              <a:rPr i="1" lang="ja-JP" sz="1100">
                <a:solidFill>
                  <a:srgbClr val="000000"/>
                </a:solidFill>
                <a:latin typeface="Arial"/>
                <a:ea typeface="Arial"/>
                <a:cs typeface="Arial"/>
                <a:sym typeface="Arial"/>
              </a:rPr>
              <a:t>Biotech</a:t>
            </a:r>
            <a:r>
              <a:rPr b="0" i="1" lang="ja-JP" sz="1100">
                <a:solidFill>
                  <a:srgbClr val="000000"/>
                </a:solidFill>
                <a:latin typeface="Arial"/>
                <a:ea typeface="Arial"/>
                <a:cs typeface="Arial"/>
                <a:sym typeface="Arial"/>
              </a:rPr>
              <a:t>.</a:t>
            </a:r>
            <a:r>
              <a:rPr lang="ja-JP" sz="1100">
                <a:solidFill>
                  <a:schemeClr val="dk1"/>
                </a:solidFill>
                <a:latin typeface="Arial"/>
                <a:ea typeface="Arial"/>
                <a:cs typeface="Arial"/>
                <a:sym typeface="Arial"/>
              </a:rPr>
              <a:t> 2023</a:t>
            </a:r>
            <a:endParaRPr sz="1100">
              <a:solidFill>
                <a:schemeClr val="dk1"/>
              </a:solidFill>
              <a:latin typeface="Arial"/>
              <a:ea typeface="Arial"/>
              <a:cs typeface="Arial"/>
              <a:sym typeface="Arial"/>
            </a:endParaRPr>
          </a:p>
        </p:txBody>
      </p:sp>
      <p:sp>
        <p:nvSpPr>
          <p:cNvPr id="205" name="Google Shape;205;p6"/>
          <p:cNvSpPr txBox="1"/>
          <p:nvPr/>
        </p:nvSpPr>
        <p:spPr>
          <a:xfrm>
            <a:off x="7746966" y="5173101"/>
            <a:ext cx="1419639"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ja-JP" sz="1100">
                <a:solidFill>
                  <a:srgbClr val="000000"/>
                </a:solidFill>
                <a:latin typeface="Arial"/>
                <a:ea typeface="Arial"/>
                <a:cs typeface="Arial"/>
                <a:sym typeface="Arial"/>
              </a:rPr>
              <a:t>Nat</a:t>
            </a:r>
            <a:r>
              <a:rPr b="0" i="1" lang="ja-JP" sz="1100">
                <a:solidFill>
                  <a:srgbClr val="000000"/>
                </a:solidFill>
                <a:latin typeface="Arial"/>
                <a:ea typeface="Arial"/>
                <a:cs typeface="Arial"/>
                <a:sym typeface="Arial"/>
              </a:rPr>
              <a:t>. </a:t>
            </a:r>
            <a:r>
              <a:rPr i="1" lang="ja-JP" sz="1100">
                <a:solidFill>
                  <a:srgbClr val="000000"/>
                </a:solidFill>
                <a:latin typeface="Arial"/>
                <a:ea typeface="Arial"/>
                <a:cs typeface="Arial"/>
                <a:sym typeface="Arial"/>
              </a:rPr>
              <a:t>Biotech</a:t>
            </a:r>
            <a:r>
              <a:rPr b="0" i="1" lang="ja-JP" sz="1100">
                <a:solidFill>
                  <a:srgbClr val="000000"/>
                </a:solidFill>
                <a:latin typeface="Arial"/>
                <a:ea typeface="Arial"/>
                <a:cs typeface="Arial"/>
                <a:sym typeface="Arial"/>
              </a:rPr>
              <a:t>.</a:t>
            </a:r>
            <a:r>
              <a:rPr lang="ja-JP" sz="1100">
                <a:solidFill>
                  <a:schemeClr val="dk1"/>
                </a:solidFill>
                <a:latin typeface="Arial"/>
                <a:ea typeface="Arial"/>
                <a:cs typeface="Arial"/>
                <a:sym typeface="Arial"/>
              </a:rPr>
              <a:t> 2022</a:t>
            </a:r>
            <a:endParaRPr sz="1100">
              <a:solidFill>
                <a:schemeClr val="dk1"/>
              </a:solidFill>
              <a:latin typeface="Arial"/>
              <a:ea typeface="Arial"/>
              <a:cs typeface="Arial"/>
              <a:sym typeface="Arial"/>
            </a:endParaRPr>
          </a:p>
        </p:txBody>
      </p:sp>
      <p:sp>
        <p:nvSpPr>
          <p:cNvPr id="206" name="Google Shape;206;p6"/>
          <p:cNvSpPr txBox="1"/>
          <p:nvPr/>
        </p:nvSpPr>
        <p:spPr>
          <a:xfrm>
            <a:off x="7746965" y="5309479"/>
            <a:ext cx="1419600" cy="2616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ja-JP" sz="1100">
                <a:solidFill>
                  <a:srgbClr val="000000"/>
                </a:solidFill>
                <a:latin typeface="Arial"/>
                <a:ea typeface="Arial"/>
                <a:cs typeface="Arial"/>
                <a:sym typeface="Arial"/>
              </a:rPr>
              <a:t>Nat</a:t>
            </a:r>
            <a:r>
              <a:rPr b="0" i="1" lang="ja-JP" sz="1100">
                <a:solidFill>
                  <a:srgbClr val="000000"/>
                </a:solidFill>
                <a:latin typeface="Arial"/>
                <a:ea typeface="Arial"/>
                <a:cs typeface="Arial"/>
                <a:sym typeface="Arial"/>
              </a:rPr>
              <a:t>. </a:t>
            </a:r>
            <a:r>
              <a:rPr i="1" lang="ja-JP" sz="1100">
                <a:solidFill>
                  <a:srgbClr val="000000"/>
                </a:solidFill>
                <a:latin typeface="Arial"/>
                <a:ea typeface="Arial"/>
                <a:cs typeface="Arial"/>
                <a:sym typeface="Arial"/>
              </a:rPr>
              <a:t>Biotech</a:t>
            </a:r>
            <a:r>
              <a:rPr b="0" i="1" lang="ja-JP" sz="1100">
                <a:solidFill>
                  <a:srgbClr val="000000"/>
                </a:solidFill>
                <a:latin typeface="Arial"/>
                <a:ea typeface="Arial"/>
                <a:cs typeface="Arial"/>
                <a:sym typeface="Arial"/>
              </a:rPr>
              <a:t>.</a:t>
            </a:r>
            <a:r>
              <a:rPr lang="ja-JP" sz="1100">
                <a:solidFill>
                  <a:schemeClr val="dk1"/>
                </a:solidFill>
                <a:latin typeface="Arial"/>
                <a:ea typeface="Arial"/>
                <a:cs typeface="Arial"/>
                <a:sym typeface="Arial"/>
              </a:rPr>
              <a:t> 2022</a:t>
            </a:r>
            <a:endParaRPr sz="1100">
              <a:solidFill>
                <a:schemeClr val="dk1"/>
              </a:solidFill>
              <a:latin typeface="Arial"/>
              <a:ea typeface="Arial"/>
              <a:cs typeface="Arial"/>
              <a:sym typeface="Arial"/>
            </a:endParaRPr>
          </a:p>
        </p:txBody>
      </p:sp>
      <p:pic>
        <p:nvPicPr>
          <p:cNvPr id="207" name="Google Shape;207;p6"/>
          <p:cNvPicPr preferRelativeResize="0"/>
          <p:nvPr/>
        </p:nvPicPr>
        <p:blipFill rotWithShape="1">
          <a:blip r:embed="rId7">
            <a:alphaModFix/>
          </a:blip>
          <a:srcRect b="0" l="0" r="0" t="0"/>
          <a:stretch/>
        </p:blipFill>
        <p:spPr>
          <a:xfrm>
            <a:off x="10769613" y="4039006"/>
            <a:ext cx="1286919" cy="1451412"/>
          </a:xfrm>
          <a:prstGeom prst="rect">
            <a:avLst/>
          </a:prstGeom>
          <a:noFill/>
          <a:ln>
            <a:noFill/>
          </a:ln>
        </p:spPr>
      </p:pic>
      <p:pic>
        <p:nvPicPr>
          <p:cNvPr id="208" name="Google Shape;208;p6"/>
          <p:cNvPicPr preferRelativeResize="0"/>
          <p:nvPr/>
        </p:nvPicPr>
        <p:blipFill rotWithShape="1">
          <a:blip r:embed="rId8">
            <a:alphaModFix/>
          </a:blip>
          <a:srcRect b="0" l="0" r="0" t="0"/>
          <a:stretch/>
        </p:blipFill>
        <p:spPr>
          <a:xfrm>
            <a:off x="9334354" y="4092429"/>
            <a:ext cx="1286920" cy="1397989"/>
          </a:xfrm>
          <a:prstGeom prst="rect">
            <a:avLst/>
          </a:prstGeom>
          <a:noFill/>
          <a:ln>
            <a:noFill/>
          </a:ln>
        </p:spPr>
      </p:pic>
      <p:sp>
        <p:nvSpPr>
          <p:cNvPr id="209" name="Google Shape;209;p6"/>
          <p:cNvSpPr txBox="1"/>
          <p:nvPr/>
        </p:nvSpPr>
        <p:spPr>
          <a:xfrm>
            <a:off x="9431064" y="5560375"/>
            <a:ext cx="25642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ソフトウェアとして公開</a:t>
            </a:r>
            <a:endParaRPr sz="1600">
              <a:solidFill>
                <a:srgbClr val="262626"/>
              </a:solidFill>
              <a:latin typeface="Arial"/>
              <a:ea typeface="Arial"/>
              <a:cs typeface="Arial"/>
              <a:sym typeface="Arial"/>
            </a:endParaRPr>
          </a:p>
        </p:txBody>
      </p:sp>
      <p:sp>
        <p:nvSpPr>
          <p:cNvPr id="210" name="Google Shape;210;p6"/>
          <p:cNvSpPr txBox="1"/>
          <p:nvPr/>
        </p:nvSpPr>
        <p:spPr>
          <a:xfrm>
            <a:off x="116958" y="6252441"/>
            <a:ext cx="9430803"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400"/>
              <a:buFont typeface="Noto Sans Symbols"/>
              <a:buChar char="⮚"/>
            </a:pPr>
            <a:r>
              <a:rPr b="1" lang="ja-JP" sz="2400">
                <a:solidFill>
                  <a:srgbClr val="262626"/>
                </a:solidFill>
                <a:latin typeface="Arial"/>
                <a:ea typeface="Arial"/>
                <a:cs typeface="Arial"/>
                <a:sym typeface="Arial"/>
              </a:rPr>
              <a:t>免疫学 × シングルセルゲノミクス（リソース） × 計算解析・手法開発</a:t>
            </a:r>
            <a:endParaRPr b="1" sz="2400">
              <a:solidFill>
                <a:srgbClr val="262626"/>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7"/>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217" name="Google Shape;217;p7"/>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造血部位の変遷</a:t>
            </a:r>
            <a:endParaRPr/>
          </a:p>
        </p:txBody>
      </p:sp>
      <p:pic>
        <p:nvPicPr>
          <p:cNvPr descr="画像" id="218" name="Google Shape;218;p7"/>
          <p:cNvPicPr preferRelativeResize="0"/>
          <p:nvPr/>
        </p:nvPicPr>
        <p:blipFill rotWithShape="1">
          <a:blip r:embed="rId3">
            <a:alphaModFix/>
          </a:blip>
          <a:srcRect b="0" l="0" r="0" t="0"/>
          <a:stretch/>
        </p:blipFill>
        <p:spPr>
          <a:xfrm>
            <a:off x="307646" y="727157"/>
            <a:ext cx="6313869" cy="5423727"/>
          </a:xfrm>
          <a:prstGeom prst="rect">
            <a:avLst/>
          </a:prstGeom>
          <a:noFill/>
          <a:ln>
            <a:noFill/>
          </a:ln>
        </p:spPr>
      </p:pic>
      <p:sp>
        <p:nvSpPr>
          <p:cNvPr id="219" name="Google Shape;219;p7"/>
          <p:cNvSpPr txBox="1"/>
          <p:nvPr/>
        </p:nvSpPr>
        <p:spPr>
          <a:xfrm>
            <a:off x="307645" y="6130843"/>
            <a:ext cx="245460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0F1419"/>
                </a:solidFill>
                <a:latin typeface="Arial"/>
                <a:ea typeface="Arial"/>
                <a:cs typeface="Arial"/>
                <a:sym typeface="Arial"/>
              </a:rPr>
              <a:t>病気がみえる </a:t>
            </a:r>
            <a:r>
              <a:rPr b="0" i="0" lang="ja-JP" sz="1100">
                <a:solidFill>
                  <a:srgbClr val="0F1419"/>
                </a:solidFill>
                <a:latin typeface="Arial"/>
                <a:ea typeface="Arial"/>
                <a:cs typeface="Arial"/>
                <a:sym typeface="Arial"/>
              </a:rPr>
              <a:t>5 p.8</a:t>
            </a:r>
            <a:endParaRPr sz="1100">
              <a:solidFill>
                <a:schemeClr val="dk1"/>
              </a:solidFill>
              <a:latin typeface="Arial"/>
              <a:ea typeface="Arial"/>
              <a:cs typeface="Arial"/>
              <a:sym typeface="Arial"/>
            </a:endParaRPr>
          </a:p>
        </p:txBody>
      </p:sp>
      <p:sp>
        <p:nvSpPr>
          <p:cNvPr id="220" name="Google Shape;220;p7"/>
          <p:cNvSpPr txBox="1"/>
          <p:nvPr/>
        </p:nvSpPr>
        <p:spPr>
          <a:xfrm>
            <a:off x="6863255" y="819807"/>
            <a:ext cx="5165662" cy="437042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Noto Sans Symbols"/>
              <a:buChar char="■"/>
            </a:pPr>
            <a:r>
              <a:rPr b="1" lang="ja-JP" sz="1800">
                <a:solidFill>
                  <a:srgbClr val="262626"/>
                </a:solidFill>
                <a:latin typeface="Arial"/>
                <a:ea typeface="Arial"/>
                <a:cs typeface="Arial"/>
                <a:sym typeface="Arial"/>
              </a:rPr>
              <a:t>一次造血</a:t>
            </a:r>
            <a:endParaRPr b="1" sz="1800">
              <a:solidFill>
                <a:srgbClr val="262626"/>
              </a:solidFill>
              <a:latin typeface="Arial"/>
              <a:ea typeface="Arial"/>
              <a:cs typeface="Arial"/>
              <a:sym typeface="Arial"/>
            </a:endParaRPr>
          </a:p>
          <a:p>
            <a:pPr indent="-285750" lvl="1" marL="742950" marR="0" rtl="0" algn="l">
              <a:spcBef>
                <a:spcPts val="0"/>
              </a:spcBef>
              <a:spcAft>
                <a:spcPts val="0"/>
              </a:spcAft>
              <a:buClr>
                <a:srgbClr val="262626"/>
              </a:buClr>
              <a:buSzPts val="1800"/>
              <a:buFont typeface="Arial"/>
              <a:buChar char="•"/>
            </a:pPr>
            <a:r>
              <a:rPr b="0" i="0" lang="ja-JP" sz="1800" u="none" cap="none" strike="noStrike">
                <a:solidFill>
                  <a:srgbClr val="262626"/>
                </a:solidFill>
                <a:latin typeface="Arial"/>
                <a:ea typeface="Arial"/>
                <a:cs typeface="Arial"/>
                <a:sym typeface="Arial"/>
              </a:rPr>
              <a:t>胚外の</a:t>
            </a:r>
            <a:r>
              <a:rPr b="1" i="0" lang="ja-JP" sz="1800" u="none" cap="none" strike="noStrike">
                <a:solidFill>
                  <a:schemeClr val="accent2"/>
                </a:solidFill>
                <a:latin typeface="Arial"/>
                <a:ea typeface="Arial"/>
                <a:cs typeface="Arial"/>
                <a:sym typeface="Arial"/>
              </a:rPr>
              <a:t>卵黄嚢</a:t>
            </a:r>
            <a:r>
              <a:rPr b="0" i="0" lang="ja-JP" sz="1800" u="none" cap="none" strike="noStrike">
                <a:solidFill>
                  <a:srgbClr val="262626"/>
                </a:solidFill>
                <a:latin typeface="Arial"/>
                <a:ea typeface="Arial"/>
                <a:cs typeface="Arial"/>
                <a:sym typeface="Arial"/>
              </a:rPr>
              <a:t>の壁内で起こる。</a:t>
            </a:r>
            <a:endParaRPr b="0" i="0" sz="1800" u="none" cap="none" strike="noStrike">
              <a:solidFill>
                <a:srgbClr val="262626"/>
              </a:solidFill>
              <a:latin typeface="Arial"/>
              <a:ea typeface="Arial"/>
              <a:cs typeface="Arial"/>
              <a:sym typeface="Arial"/>
            </a:endParaRPr>
          </a:p>
          <a:p>
            <a:pPr indent="-285750" lvl="1" marL="742950" marR="0" rtl="0" algn="l">
              <a:spcBef>
                <a:spcPts val="0"/>
              </a:spcBef>
              <a:spcAft>
                <a:spcPts val="0"/>
              </a:spcAft>
              <a:buClr>
                <a:srgbClr val="262626"/>
              </a:buClr>
              <a:buSzPts val="1800"/>
              <a:buFont typeface="Arial"/>
              <a:buChar char="•"/>
            </a:pPr>
            <a:r>
              <a:rPr b="0" i="0" lang="ja-JP" sz="1800" u="none" cap="none" strike="noStrike">
                <a:solidFill>
                  <a:srgbClr val="262626"/>
                </a:solidFill>
                <a:latin typeface="Arial"/>
                <a:ea typeface="Arial"/>
                <a:cs typeface="Arial"/>
                <a:sym typeface="Arial"/>
              </a:rPr>
              <a:t>産生される赤血球が脱核しない。</a:t>
            </a:r>
            <a:endParaRPr b="0" i="0" sz="1800" u="none" cap="none" strike="noStrike">
              <a:solidFill>
                <a:srgbClr val="262626"/>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Noto Sans Symbols"/>
              <a:buNone/>
            </a:pPr>
            <a:r>
              <a:t/>
            </a:r>
            <a:endParaRPr sz="1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Noto Sans Symbols"/>
              <a:buChar char="■"/>
            </a:pPr>
            <a:r>
              <a:rPr b="1" lang="ja-JP" sz="1800">
                <a:solidFill>
                  <a:srgbClr val="262626"/>
                </a:solidFill>
                <a:latin typeface="Arial"/>
                <a:ea typeface="Arial"/>
                <a:cs typeface="Arial"/>
                <a:sym typeface="Arial"/>
              </a:rPr>
              <a:t>成体型造血（二次造血）</a:t>
            </a:r>
            <a:endParaRPr b="1" sz="1800">
              <a:solidFill>
                <a:srgbClr val="262626"/>
              </a:solidFill>
              <a:latin typeface="Arial"/>
              <a:ea typeface="Arial"/>
              <a:cs typeface="Arial"/>
              <a:sym typeface="Arial"/>
            </a:endParaRPr>
          </a:p>
          <a:p>
            <a:pPr indent="-342900" lvl="1" marL="800100" marR="0" rtl="0" algn="l">
              <a:spcBef>
                <a:spcPts val="0"/>
              </a:spcBef>
              <a:spcAft>
                <a:spcPts val="0"/>
              </a:spcAft>
              <a:buClr>
                <a:srgbClr val="262626"/>
              </a:buClr>
              <a:buSzPts val="1800"/>
              <a:buFont typeface="Arial"/>
              <a:buChar char="•"/>
            </a:pPr>
            <a:r>
              <a:rPr b="0" i="0" lang="ja-JP" sz="1800" u="none" cap="none" strike="noStrike">
                <a:solidFill>
                  <a:srgbClr val="262626"/>
                </a:solidFill>
                <a:latin typeface="Arial"/>
                <a:ea typeface="Arial"/>
                <a:cs typeface="Arial"/>
                <a:sym typeface="Arial"/>
              </a:rPr>
              <a:t>いわゆる造血幹細胞が産生される。</a:t>
            </a:r>
            <a:endParaRPr b="0" i="0" sz="1800" u="none" cap="none" strike="noStrike">
              <a:solidFill>
                <a:srgbClr val="262626"/>
              </a:solidFill>
              <a:latin typeface="Arial"/>
              <a:ea typeface="Arial"/>
              <a:cs typeface="Arial"/>
              <a:sym typeface="Arial"/>
            </a:endParaRPr>
          </a:p>
          <a:p>
            <a:pPr indent="-342900" lvl="1" marL="800100" marR="0" rtl="0" algn="l">
              <a:spcBef>
                <a:spcPts val="0"/>
              </a:spcBef>
              <a:spcAft>
                <a:spcPts val="0"/>
              </a:spcAft>
              <a:buClr>
                <a:srgbClr val="262626"/>
              </a:buClr>
              <a:buSzPts val="1800"/>
              <a:buFont typeface="Arial"/>
              <a:buChar char="•"/>
            </a:pPr>
            <a:r>
              <a:rPr b="0" i="0" lang="ja-JP" sz="1800" u="none" cap="none" strike="noStrike">
                <a:solidFill>
                  <a:srgbClr val="262626"/>
                </a:solidFill>
                <a:latin typeface="Arial"/>
                <a:ea typeface="Arial"/>
                <a:cs typeface="Arial"/>
                <a:sym typeface="Arial"/>
              </a:rPr>
              <a:t>造血部位は変化する</a:t>
            </a:r>
            <a:endParaRPr b="0" i="0" sz="1800" u="none" cap="none" strike="noStrike">
              <a:solidFill>
                <a:srgbClr val="262626"/>
              </a:solidFill>
              <a:latin typeface="Arial"/>
              <a:ea typeface="Arial"/>
              <a:cs typeface="Arial"/>
              <a:sym typeface="Arial"/>
            </a:endParaRPr>
          </a:p>
          <a:p>
            <a:pPr indent="-342900" lvl="2" marL="1257300" marR="0" rtl="0" algn="l">
              <a:lnSpc>
                <a:spcPct val="150000"/>
              </a:lnSpc>
              <a:spcBef>
                <a:spcPts val="0"/>
              </a:spcBef>
              <a:spcAft>
                <a:spcPts val="0"/>
              </a:spcAft>
              <a:buClr>
                <a:srgbClr val="262626"/>
              </a:buClr>
              <a:buSzPts val="1600"/>
              <a:buFont typeface="Calibri"/>
              <a:buAutoNum type="arabicPeriod"/>
            </a:pPr>
            <a:r>
              <a:rPr b="0" i="0" lang="ja-JP" sz="1600" u="none" cap="none" strike="noStrike">
                <a:solidFill>
                  <a:srgbClr val="262626"/>
                </a:solidFill>
                <a:latin typeface="Arial"/>
                <a:ea typeface="Arial"/>
                <a:cs typeface="Arial"/>
                <a:sym typeface="Arial"/>
              </a:rPr>
              <a:t>大動脈‒生殖巣‒中腎の発生する胚領域</a:t>
            </a:r>
            <a:endParaRPr b="0" i="0" sz="1600" u="none" cap="none" strike="noStrike">
              <a:solidFill>
                <a:srgbClr val="262626"/>
              </a:solidFill>
              <a:latin typeface="Arial"/>
              <a:ea typeface="Arial"/>
              <a:cs typeface="Arial"/>
              <a:sym typeface="Arial"/>
            </a:endParaRPr>
          </a:p>
          <a:p>
            <a:pPr indent="-342900" lvl="2" marL="1257300" marR="0" rtl="0" algn="l">
              <a:lnSpc>
                <a:spcPct val="150000"/>
              </a:lnSpc>
              <a:spcBef>
                <a:spcPts val="0"/>
              </a:spcBef>
              <a:spcAft>
                <a:spcPts val="0"/>
              </a:spcAft>
              <a:buClr>
                <a:schemeClr val="accent2"/>
              </a:buClr>
              <a:buSzPts val="1600"/>
              <a:buFont typeface="Calibri"/>
              <a:buAutoNum type="arabicPeriod"/>
            </a:pPr>
            <a:r>
              <a:rPr b="1" i="0" lang="ja-JP" sz="1600" u="none" cap="none" strike="noStrike">
                <a:solidFill>
                  <a:schemeClr val="accent2"/>
                </a:solidFill>
                <a:latin typeface="Arial"/>
                <a:ea typeface="Arial"/>
                <a:cs typeface="Arial"/>
                <a:sym typeface="Arial"/>
              </a:rPr>
              <a:t>肝臓</a:t>
            </a:r>
            <a:r>
              <a:rPr b="0" i="0" lang="ja-JP" sz="1600" u="none" cap="none" strike="noStrike">
                <a:solidFill>
                  <a:srgbClr val="262626"/>
                </a:solidFill>
                <a:latin typeface="Arial"/>
                <a:ea typeface="Arial"/>
                <a:cs typeface="Arial"/>
                <a:sym typeface="Arial"/>
              </a:rPr>
              <a:t>、脾臓</a:t>
            </a:r>
            <a:endParaRPr b="0" i="0" sz="1600" u="none" cap="none" strike="noStrike">
              <a:solidFill>
                <a:srgbClr val="262626"/>
              </a:solidFill>
              <a:latin typeface="Arial"/>
              <a:ea typeface="Arial"/>
              <a:cs typeface="Arial"/>
              <a:sym typeface="Arial"/>
            </a:endParaRPr>
          </a:p>
          <a:p>
            <a:pPr indent="-342900" lvl="2" marL="1257300" marR="0" rtl="0" algn="l">
              <a:lnSpc>
                <a:spcPct val="150000"/>
              </a:lnSpc>
              <a:spcBef>
                <a:spcPts val="0"/>
              </a:spcBef>
              <a:spcAft>
                <a:spcPts val="0"/>
              </a:spcAft>
              <a:buClr>
                <a:srgbClr val="262626"/>
              </a:buClr>
              <a:buSzPts val="1600"/>
              <a:buFont typeface="Calibri"/>
              <a:buAutoNum type="arabicPeriod"/>
            </a:pPr>
            <a:r>
              <a:rPr b="0" i="0" lang="ja-JP" sz="1600" u="none" cap="none" strike="noStrike">
                <a:solidFill>
                  <a:srgbClr val="262626"/>
                </a:solidFill>
                <a:latin typeface="Arial"/>
                <a:ea typeface="Arial"/>
                <a:cs typeface="Arial"/>
                <a:sym typeface="Arial"/>
              </a:rPr>
              <a:t>ほとんど全ての</a:t>
            </a:r>
            <a:r>
              <a:rPr b="1" i="0" lang="ja-JP" sz="1600" u="none" cap="none" strike="noStrike">
                <a:solidFill>
                  <a:schemeClr val="accent2"/>
                </a:solidFill>
                <a:latin typeface="Arial"/>
                <a:ea typeface="Arial"/>
                <a:cs typeface="Arial"/>
                <a:sym typeface="Arial"/>
              </a:rPr>
              <a:t>骨髄</a:t>
            </a:r>
            <a:endParaRPr b="1" i="0" sz="1600" u="none" cap="none" strike="noStrike">
              <a:solidFill>
                <a:schemeClr val="accent2"/>
              </a:solidFill>
              <a:latin typeface="Arial"/>
              <a:ea typeface="Arial"/>
              <a:cs typeface="Arial"/>
              <a:sym typeface="Arial"/>
            </a:endParaRPr>
          </a:p>
          <a:p>
            <a:pPr indent="-342900" lvl="2" marL="1257300" marR="0" rtl="0" algn="l">
              <a:lnSpc>
                <a:spcPct val="150000"/>
              </a:lnSpc>
              <a:spcBef>
                <a:spcPts val="0"/>
              </a:spcBef>
              <a:spcAft>
                <a:spcPts val="0"/>
              </a:spcAft>
              <a:buClr>
                <a:srgbClr val="262626"/>
              </a:buClr>
              <a:buSzPts val="1600"/>
              <a:buFont typeface="Calibri"/>
              <a:buAutoNum type="arabicPeriod"/>
            </a:pPr>
            <a:r>
              <a:rPr b="0" i="0" lang="ja-JP" sz="1600" u="none" cap="none" strike="noStrike">
                <a:solidFill>
                  <a:srgbClr val="262626"/>
                </a:solidFill>
                <a:latin typeface="Arial"/>
                <a:ea typeface="Arial"/>
                <a:cs typeface="Arial"/>
                <a:sym typeface="Arial"/>
              </a:rPr>
              <a:t>体幹部の骨髄</a:t>
            </a:r>
            <a:endParaRPr b="0" i="0" sz="1600" u="none" cap="none" strike="noStrike">
              <a:solidFill>
                <a:srgbClr val="262626"/>
              </a:solidFill>
              <a:latin typeface="Arial"/>
              <a:ea typeface="Arial"/>
              <a:cs typeface="Arial"/>
              <a:sym typeface="Arial"/>
            </a:endParaRPr>
          </a:p>
          <a:p>
            <a:pPr indent="-241300" lvl="2" marL="1257300" marR="0" rtl="0" algn="l">
              <a:lnSpc>
                <a:spcPct val="150000"/>
              </a:lnSpc>
              <a:spcBef>
                <a:spcPts val="0"/>
              </a:spcBef>
              <a:spcAft>
                <a:spcPts val="0"/>
              </a:spcAft>
              <a:buClr>
                <a:schemeClr val="dk1"/>
              </a:buClr>
              <a:buSzPts val="1600"/>
              <a:buFont typeface="Calibri"/>
              <a:buNone/>
            </a:pPr>
            <a:r>
              <a:t/>
            </a:r>
            <a:endParaRPr b="0" i="0" sz="16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一次と二次の線引きはそこまで重要視されていない？一次造血細胞が以降の二次造血に寄与する報告もある。</a:t>
            </a:r>
            <a:endParaRPr sz="1600">
              <a:solidFill>
                <a:srgbClr val="262626"/>
              </a:solidFill>
              <a:latin typeface="Arial"/>
              <a:ea typeface="Arial"/>
              <a:cs typeface="Arial"/>
              <a:sym typeface="Arial"/>
            </a:endParaRPr>
          </a:p>
        </p:txBody>
      </p:sp>
      <p:sp>
        <p:nvSpPr>
          <p:cNvPr id="221" name="Google Shape;221;p7"/>
          <p:cNvSpPr/>
          <p:nvPr/>
        </p:nvSpPr>
        <p:spPr>
          <a:xfrm>
            <a:off x="1166649" y="3261459"/>
            <a:ext cx="1030014" cy="335081"/>
          </a:xfrm>
          <a:prstGeom prst="wedgeRoundRectCallout">
            <a:avLst>
              <a:gd fmla="val -41454" name="adj1"/>
              <a:gd fmla="val 74740" name="adj2"/>
              <a:gd fmla="val 16667" name="adj3"/>
            </a:avLst>
          </a:prstGeom>
          <a:solidFill>
            <a:srgbClr val="BF9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600">
                <a:solidFill>
                  <a:schemeClr val="lt1"/>
                </a:solidFill>
                <a:latin typeface="Arial"/>
                <a:ea typeface="Arial"/>
                <a:cs typeface="Arial"/>
                <a:sym typeface="Arial"/>
              </a:rPr>
              <a:t>一次造血</a:t>
            </a:r>
            <a:endParaRPr/>
          </a:p>
        </p:txBody>
      </p:sp>
      <p:sp>
        <p:nvSpPr>
          <p:cNvPr id="222" name="Google Shape;222;p7"/>
          <p:cNvSpPr txBox="1"/>
          <p:nvPr/>
        </p:nvSpPr>
        <p:spPr>
          <a:xfrm>
            <a:off x="9191125" y="5190234"/>
            <a:ext cx="293238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100">
                <a:solidFill>
                  <a:srgbClr val="262626"/>
                </a:solidFill>
                <a:latin typeface="Arial"/>
                <a:ea typeface="Arial"/>
                <a:cs typeface="Arial"/>
                <a:sym typeface="Arial"/>
              </a:rPr>
              <a:t>Samokhvalov, I. et all., </a:t>
            </a:r>
            <a:r>
              <a:rPr b="0" i="1" lang="ja-JP" sz="1100">
                <a:solidFill>
                  <a:srgbClr val="262626"/>
                </a:solidFill>
                <a:latin typeface="Arial"/>
                <a:ea typeface="Arial"/>
                <a:cs typeface="Arial"/>
                <a:sym typeface="Arial"/>
              </a:rPr>
              <a:t>Nature</a:t>
            </a:r>
            <a:r>
              <a:rPr b="0" i="0" lang="ja-JP" sz="1100">
                <a:solidFill>
                  <a:srgbClr val="262626"/>
                </a:solidFill>
                <a:latin typeface="Arial"/>
                <a:ea typeface="Arial"/>
                <a:cs typeface="Arial"/>
                <a:sym typeface="Arial"/>
              </a:rPr>
              <a:t>, 2007</a:t>
            </a:r>
            <a:endParaRPr sz="1100">
              <a:solidFill>
                <a:srgbClr val="26262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8"/>
          <p:cNvSpPr/>
          <p:nvPr/>
        </p:nvSpPr>
        <p:spPr>
          <a:xfrm>
            <a:off x="218925" y="4914000"/>
            <a:ext cx="11754149" cy="175843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9" name="Google Shape;229;p8"/>
          <p:cNvGrpSpPr/>
          <p:nvPr/>
        </p:nvGrpSpPr>
        <p:grpSpPr>
          <a:xfrm>
            <a:off x="261714" y="865847"/>
            <a:ext cx="5634044" cy="3842580"/>
            <a:chOff x="212398" y="691320"/>
            <a:chExt cx="5634044" cy="3842580"/>
          </a:xfrm>
        </p:grpSpPr>
        <p:pic>
          <p:nvPicPr>
            <p:cNvPr id="230" name="Google Shape;230;p8"/>
            <p:cNvPicPr preferRelativeResize="0"/>
            <p:nvPr/>
          </p:nvPicPr>
          <p:blipFill rotWithShape="1">
            <a:blip r:embed="rId3">
              <a:alphaModFix/>
            </a:blip>
            <a:srcRect b="0" l="0" r="0" t="15949"/>
            <a:stretch/>
          </p:blipFill>
          <p:spPr>
            <a:xfrm>
              <a:off x="212398" y="691320"/>
              <a:ext cx="5634044" cy="3842580"/>
            </a:xfrm>
            <a:prstGeom prst="rect">
              <a:avLst/>
            </a:prstGeom>
            <a:noFill/>
            <a:ln>
              <a:noFill/>
            </a:ln>
          </p:spPr>
        </p:pic>
        <p:sp>
          <p:nvSpPr>
            <p:cNvPr id="231" name="Google Shape;231;p8"/>
            <p:cNvSpPr/>
            <p:nvPr/>
          </p:nvSpPr>
          <p:spPr>
            <a:xfrm>
              <a:off x="307648" y="691320"/>
              <a:ext cx="2330777" cy="162325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8"/>
            <p:cNvSpPr/>
            <p:nvPr/>
          </p:nvSpPr>
          <p:spPr>
            <a:xfrm>
              <a:off x="2819399" y="691320"/>
              <a:ext cx="657225" cy="35643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3" name="Google Shape;233;p8"/>
          <p:cNvSpPr/>
          <p:nvPr/>
        </p:nvSpPr>
        <p:spPr>
          <a:xfrm>
            <a:off x="6145316" y="812361"/>
            <a:ext cx="5788351" cy="3896066"/>
          </a:xfrm>
          <a:prstGeom prst="wedgeRectCallout">
            <a:avLst>
              <a:gd fmla="val -57785" name="adj1"/>
              <a:gd fmla="val -8469" name="adj2"/>
            </a:avLst>
          </a:prstGeom>
          <a:solidFill>
            <a:schemeClr val="lt1"/>
          </a:solidFill>
          <a:ln cap="flat" cmpd="sng" w="254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8"/>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235" name="Google Shape;235;p8"/>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免疫細胞の発生起源には不明な点が多い</a:t>
            </a:r>
            <a:endParaRPr/>
          </a:p>
        </p:txBody>
      </p:sp>
      <p:sp>
        <p:nvSpPr>
          <p:cNvPr id="236" name="Google Shape;236;p8"/>
          <p:cNvSpPr txBox="1"/>
          <p:nvPr/>
        </p:nvSpPr>
        <p:spPr>
          <a:xfrm>
            <a:off x="258333" y="1013904"/>
            <a:ext cx="272130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一次造血: </a:t>
            </a:r>
            <a:r>
              <a:rPr b="1" lang="ja-JP" sz="1600">
                <a:solidFill>
                  <a:srgbClr val="262626"/>
                </a:solidFill>
                <a:latin typeface="Arial"/>
                <a:ea typeface="Arial"/>
                <a:cs typeface="Arial"/>
                <a:sym typeface="Arial"/>
              </a:rPr>
              <a:t>卵黄嚢、肝臓</a:t>
            </a:r>
            <a:endParaRPr b="1"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二次造血: </a:t>
            </a:r>
            <a:r>
              <a:rPr b="1" lang="ja-JP" sz="1600">
                <a:solidFill>
                  <a:srgbClr val="262626"/>
                </a:solidFill>
                <a:latin typeface="Arial"/>
                <a:ea typeface="Arial"/>
                <a:cs typeface="Arial"/>
                <a:sym typeface="Arial"/>
              </a:rPr>
              <a:t>骨髄</a:t>
            </a:r>
            <a:endParaRPr b="1" sz="1600">
              <a:solidFill>
                <a:srgbClr val="262626"/>
              </a:solidFill>
              <a:latin typeface="Arial"/>
              <a:ea typeface="Arial"/>
              <a:cs typeface="Arial"/>
              <a:sym typeface="Arial"/>
            </a:endParaRPr>
          </a:p>
          <a:p>
            <a:pPr indent="0" lvl="0" marL="0" marR="0" rtl="0" algn="l">
              <a:spcBef>
                <a:spcPts val="0"/>
              </a:spcBef>
              <a:spcAft>
                <a:spcPts val="0"/>
              </a:spcAft>
              <a:buNone/>
            </a:pPr>
            <a:r>
              <a:t/>
            </a:r>
            <a:endParaRPr b="1"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T細胞の発生は胎児期と成体ともに胸腺で発生する</a:t>
            </a:r>
            <a:endParaRPr/>
          </a:p>
        </p:txBody>
      </p:sp>
      <p:sp>
        <p:nvSpPr>
          <p:cNvPr id="237" name="Google Shape;237;p8"/>
          <p:cNvSpPr/>
          <p:nvPr/>
        </p:nvSpPr>
        <p:spPr>
          <a:xfrm>
            <a:off x="2692813" y="932041"/>
            <a:ext cx="602456" cy="483905"/>
          </a:xfrm>
          <a:prstGeom prs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8"/>
          <p:cNvSpPr txBox="1"/>
          <p:nvPr/>
        </p:nvSpPr>
        <p:spPr>
          <a:xfrm>
            <a:off x="258333" y="3927462"/>
            <a:ext cx="231882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中外製薬 ホームページより抜粋</a:t>
            </a:r>
            <a:endParaRPr sz="1100">
              <a:solidFill>
                <a:srgbClr val="262626"/>
              </a:solidFill>
              <a:latin typeface="Arial"/>
              <a:ea typeface="Arial"/>
              <a:cs typeface="Arial"/>
              <a:sym typeface="Arial"/>
            </a:endParaRPr>
          </a:p>
        </p:txBody>
      </p:sp>
      <p:pic>
        <p:nvPicPr>
          <p:cNvPr descr="自然免疫の働き" id="239" name="Google Shape;239;p8"/>
          <p:cNvPicPr preferRelativeResize="0"/>
          <p:nvPr/>
        </p:nvPicPr>
        <p:blipFill rotWithShape="1">
          <a:blip r:embed="rId4">
            <a:alphaModFix/>
          </a:blip>
          <a:srcRect b="0" l="0" r="0" t="11777"/>
          <a:stretch/>
        </p:blipFill>
        <p:spPr>
          <a:xfrm>
            <a:off x="6282580" y="865847"/>
            <a:ext cx="4754913" cy="2656783"/>
          </a:xfrm>
          <a:prstGeom prst="rect">
            <a:avLst/>
          </a:prstGeom>
          <a:noFill/>
          <a:ln>
            <a:noFill/>
          </a:ln>
        </p:spPr>
      </p:pic>
      <p:sp>
        <p:nvSpPr>
          <p:cNvPr id="240" name="Google Shape;240;p8"/>
          <p:cNvSpPr txBox="1"/>
          <p:nvPr/>
        </p:nvSpPr>
        <p:spPr>
          <a:xfrm>
            <a:off x="8980918" y="3391825"/>
            <a:ext cx="304800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京都大学　河本宏研究室ホームページより抜粋</a:t>
            </a:r>
            <a:endParaRPr sz="1100">
              <a:solidFill>
                <a:srgbClr val="262626"/>
              </a:solidFill>
              <a:latin typeface="Arial"/>
              <a:ea typeface="Arial"/>
              <a:cs typeface="Arial"/>
              <a:sym typeface="Arial"/>
            </a:endParaRPr>
          </a:p>
        </p:txBody>
      </p:sp>
      <p:sp>
        <p:nvSpPr>
          <p:cNvPr id="241" name="Google Shape;241;p8"/>
          <p:cNvSpPr txBox="1"/>
          <p:nvPr/>
        </p:nvSpPr>
        <p:spPr>
          <a:xfrm>
            <a:off x="6254006" y="3771327"/>
            <a:ext cx="5570969"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胎児期には肝臓から前駆体が胸腺に移動（マウス）</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T細胞の</a:t>
            </a:r>
            <a:r>
              <a:rPr b="1" lang="ja-JP" sz="1600">
                <a:solidFill>
                  <a:srgbClr val="262626"/>
                </a:solidFill>
                <a:latin typeface="Arial"/>
                <a:ea typeface="Arial"/>
                <a:cs typeface="Arial"/>
                <a:sym typeface="Arial"/>
              </a:rPr>
              <a:t>前駆体の性質</a:t>
            </a:r>
            <a:r>
              <a:rPr lang="ja-JP" sz="1600">
                <a:solidFill>
                  <a:srgbClr val="262626"/>
                </a:solidFill>
                <a:latin typeface="Arial"/>
                <a:ea typeface="Arial"/>
                <a:cs typeface="Arial"/>
                <a:sym typeface="Arial"/>
              </a:rPr>
              <a:t>は</a:t>
            </a:r>
            <a:r>
              <a:rPr b="1" lang="ja-JP" sz="1600">
                <a:solidFill>
                  <a:schemeClr val="accent1"/>
                </a:solidFill>
                <a:latin typeface="Arial"/>
                <a:ea typeface="Arial"/>
                <a:cs typeface="Arial"/>
                <a:sym typeface="Arial"/>
              </a:rPr>
              <a:t>不明</a:t>
            </a:r>
            <a:endParaRPr b="1" sz="1600">
              <a:solidFill>
                <a:schemeClr val="accent1"/>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胸腺内でT細胞の分化を運命づける機序も</a:t>
            </a:r>
            <a:r>
              <a:rPr b="1" lang="ja-JP" sz="1600">
                <a:solidFill>
                  <a:schemeClr val="accent1"/>
                </a:solidFill>
                <a:latin typeface="Arial"/>
                <a:ea typeface="Arial"/>
                <a:cs typeface="Arial"/>
                <a:sym typeface="Arial"/>
              </a:rPr>
              <a:t>不明</a:t>
            </a:r>
            <a:endParaRPr b="1" sz="1600">
              <a:solidFill>
                <a:schemeClr val="accent1"/>
              </a:solidFill>
              <a:latin typeface="Arial"/>
              <a:ea typeface="Arial"/>
              <a:cs typeface="Arial"/>
              <a:sym typeface="Arial"/>
            </a:endParaRPr>
          </a:p>
        </p:txBody>
      </p:sp>
      <p:sp>
        <p:nvSpPr>
          <p:cNvPr id="242" name="Google Shape;242;p8"/>
          <p:cNvSpPr txBox="1"/>
          <p:nvPr/>
        </p:nvSpPr>
        <p:spPr>
          <a:xfrm>
            <a:off x="6282580" y="1917239"/>
            <a:ext cx="124492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200">
                <a:solidFill>
                  <a:srgbClr val="262626"/>
                </a:solidFill>
                <a:latin typeface="Arial"/>
                <a:ea typeface="Arial"/>
                <a:cs typeface="Arial"/>
                <a:sym typeface="Arial"/>
              </a:rPr>
              <a:t>T細胞の前駆体</a:t>
            </a:r>
            <a:endParaRPr sz="1200">
              <a:solidFill>
                <a:srgbClr val="262626"/>
              </a:solidFill>
              <a:latin typeface="Arial"/>
              <a:ea typeface="Arial"/>
              <a:cs typeface="Arial"/>
              <a:sym typeface="Arial"/>
            </a:endParaRPr>
          </a:p>
        </p:txBody>
      </p:sp>
      <p:sp>
        <p:nvSpPr>
          <p:cNvPr id="243" name="Google Shape;243;p8"/>
          <p:cNvSpPr/>
          <p:nvPr/>
        </p:nvSpPr>
        <p:spPr>
          <a:xfrm>
            <a:off x="6311686" y="637833"/>
            <a:ext cx="1343657" cy="365126"/>
          </a:xfrm>
          <a:prstGeom prst="rect">
            <a:avLst/>
          </a:prstGeom>
          <a:solidFill>
            <a:srgbClr val="BF9000"/>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起源が不明</a:t>
            </a:r>
            <a:endParaRPr/>
          </a:p>
        </p:txBody>
      </p:sp>
      <p:sp>
        <p:nvSpPr>
          <p:cNvPr id="244" name="Google Shape;244;p8"/>
          <p:cNvSpPr txBox="1"/>
          <p:nvPr/>
        </p:nvSpPr>
        <p:spPr>
          <a:xfrm>
            <a:off x="239664" y="4954958"/>
            <a:ext cx="101902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262626"/>
                </a:solidFill>
                <a:latin typeface="Arial"/>
                <a:ea typeface="Arial"/>
                <a:cs typeface="Arial"/>
                <a:sym typeface="Arial"/>
              </a:rPr>
              <a:t>特にヒト胎児期の発生については多くが不明 → 研究が進む</a:t>
            </a:r>
            <a:endParaRPr sz="1800">
              <a:solidFill>
                <a:schemeClr val="accent1"/>
              </a:solidFill>
              <a:latin typeface="Arial"/>
              <a:ea typeface="Arial"/>
              <a:cs typeface="Arial"/>
              <a:sym typeface="Arial"/>
            </a:endParaRPr>
          </a:p>
        </p:txBody>
      </p:sp>
      <p:sp>
        <p:nvSpPr>
          <p:cNvPr id="245" name="Google Shape;245;p8"/>
          <p:cNvSpPr txBox="1"/>
          <p:nvPr/>
        </p:nvSpPr>
        <p:spPr>
          <a:xfrm>
            <a:off x="239664" y="5348050"/>
            <a:ext cx="9923892" cy="11487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胎児の造血は造血幹細胞を介さず、血管内皮由来の前駆細胞が各種血液細胞に分化する（マウス）。</a:t>
            </a:r>
            <a:endParaRPr sz="16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胎児と成人では送血前駆細胞の分化プロセス（多分化能）が質的に異なる。</a:t>
            </a:r>
            <a:endParaRPr sz="1600">
              <a:solidFill>
                <a:schemeClr val="accent1"/>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造血幹細胞を介さずにマスト細胞に分化し、成体の腹腔内に存在する可能性がある（マウス）。</a:t>
            </a:r>
            <a:endParaRPr sz="1600">
              <a:solidFill>
                <a:srgbClr val="262626"/>
              </a:solidFill>
              <a:latin typeface="Arial"/>
              <a:ea typeface="Arial"/>
              <a:cs typeface="Arial"/>
              <a:sym typeface="Arial"/>
            </a:endParaRPr>
          </a:p>
        </p:txBody>
      </p:sp>
      <p:sp>
        <p:nvSpPr>
          <p:cNvPr id="246" name="Google Shape;246;p8"/>
          <p:cNvSpPr txBox="1"/>
          <p:nvPr/>
        </p:nvSpPr>
        <p:spPr>
          <a:xfrm>
            <a:off x="9422382" y="5489770"/>
            <a:ext cx="256927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100">
                <a:solidFill>
                  <a:srgbClr val="262626"/>
                </a:solidFill>
                <a:latin typeface="Arial"/>
                <a:ea typeface="Arial"/>
                <a:cs typeface="Arial"/>
                <a:sym typeface="Arial"/>
              </a:rPr>
              <a:t>Yokomizo T., et all., </a:t>
            </a:r>
            <a:r>
              <a:rPr b="0" i="1" lang="ja-JP" sz="1100">
                <a:solidFill>
                  <a:srgbClr val="262626"/>
                </a:solidFill>
                <a:latin typeface="Arial"/>
                <a:ea typeface="Arial"/>
                <a:cs typeface="Arial"/>
                <a:sym typeface="Arial"/>
              </a:rPr>
              <a:t>Nature</a:t>
            </a:r>
            <a:r>
              <a:rPr b="0" i="0" lang="ja-JP" sz="1100">
                <a:solidFill>
                  <a:srgbClr val="262626"/>
                </a:solidFill>
                <a:latin typeface="Arial"/>
                <a:ea typeface="Arial"/>
                <a:cs typeface="Arial"/>
                <a:sym typeface="Arial"/>
              </a:rPr>
              <a:t>, 2022</a:t>
            </a:r>
            <a:endParaRPr sz="1100">
              <a:solidFill>
                <a:srgbClr val="262626"/>
              </a:solidFill>
              <a:latin typeface="Arial"/>
              <a:ea typeface="Arial"/>
              <a:cs typeface="Arial"/>
              <a:sym typeface="Arial"/>
            </a:endParaRPr>
          </a:p>
        </p:txBody>
      </p:sp>
      <p:sp>
        <p:nvSpPr>
          <p:cNvPr id="247" name="Google Shape;247;p8"/>
          <p:cNvSpPr txBox="1"/>
          <p:nvPr/>
        </p:nvSpPr>
        <p:spPr>
          <a:xfrm>
            <a:off x="9575246" y="5861348"/>
            <a:ext cx="239782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Faiyaz N</a:t>
            </a:r>
            <a:r>
              <a:rPr b="0" i="0" lang="ja-JP" sz="1100">
                <a:solidFill>
                  <a:srgbClr val="262626"/>
                </a:solidFill>
                <a:latin typeface="Arial"/>
                <a:ea typeface="Arial"/>
                <a:cs typeface="Arial"/>
                <a:sym typeface="Arial"/>
              </a:rPr>
              <a:t>., et all., </a:t>
            </a:r>
            <a:r>
              <a:rPr i="1" lang="ja-JP" sz="1100">
                <a:solidFill>
                  <a:srgbClr val="262626"/>
                </a:solidFill>
                <a:latin typeface="Arial"/>
                <a:ea typeface="Arial"/>
                <a:cs typeface="Arial"/>
                <a:sym typeface="Arial"/>
              </a:rPr>
              <a:t>Science</a:t>
            </a:r>
            <a:r>
              <a:rPr b="0" i="0" lang="ja-JP" sz="1100">
                <a:solidFill>
                  <a:srgbClr val="262626"/>
                </a:solidFill>
                <a:latin typeface="Arial"/>
                <a:ea typeface="Arial"/>
                <a:cs typeface="Arial"/>
                <a:sym typeface="Arial"/>
              </a:rPr>
              <a:t>, 20</a:t>
            </a:r>
            <a:r>
              <a:rPr lang="ja-JP" sz="1100">
                <a:solidFill>
                  <a:srgbClr val="262626"/>
                </a:solidFill>
                <a:latin typeface="Arial"/>
                <a:ea typeface="Arial"/>
                <a:cs typeface="Arial"/>
                <a:sym typeface="Arial"/>
              </a:rPr>
              <a:t>16</a:t>
            </a:r>
            <a:endParaRPr sz="1100">
              <a:solidFill>
                <a:srgbClr val="262626"/>
              </a:solidFill>
              <a:latin typeface="Arial"/>
              <a:ea typeface="Arial"/>
              <a:cs typeface="Arial"/>
              <a:sym typeface="Arial"/>
            </a:endParaRPr>
          </a:p>
        </p:txBody>
      </p:sp>
      <p:sp>
        <p:nvSpPr>
          <p:cNvPr id="248" name="Google Shape;248;p8"/>
          <p:cNvSpPr txBox="1"/>
          <p:nvPr/>
        </p:nvSpPr>
        <p:spPr>
          <a:xfrm>
            <a:off x="9257754" y="6214698"/>
            <a:ext cx="271532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Tsuruda M</a:t>
            </a:r>
            <a:r>
              <a:rPr b="0" i="0" lang="ja-JP" sz="1100">
                <a:solidFill>
                  <a:srgbClr val="262626"/>
                </a:solidFill>
                <a:latin typeface="Arial"/>
                <a:ea typeface="Arial"/>
                <a:cs typeface="Arial"/>
                <a:sym typeface="Arial"/>
              </a:rPr>
              <a:t>., et all., </a:t>
            </a:r>
            <a:r>
              <a:rPr i="1" lang="ja-JP" sz="1100">
                <a:solidFill>
                  <a:srgbClr val="262626"/>
                </a:solidFill>
                <a:latin typeface="Arial"/>
                <a:ea typeface="Arial"/>
                <a:cs typeface="Arial"/>
                <a:sym typeface="Arial"/>
              </a:rPr>
              <a:t>Stem Cells</a:t>
            </a:r>
            <a:r>
              <a:rPr b="0" i="0" lang="ja-JP" sz="1100">
                <a:solidFill>
                  <a:srgbClr val="262626"/>
                </a:solidFill>
                <a:latin typeface="Arial"/>
                <a:ea typeface="Arial"/>
                <a:cs typeface="Arial"/>
                <a:sym typeface="Arial"/>
              </a:rPr>
              <a:t>, 2022</a:t>
            </a:r>
            <a:endParaRPr sz="1100">
              <a:solidFill>
                <a:srgbClr val="262626"/>
              </a:solidFill>
              <a:latin typeface="Arial"/>
              <a:ea typeface="Arial"/>
              <a:cs typeface="Arial"/>
              <a:sym typeface="Arial"/>
            </a:endParaRPr>
          </a:p>
        </p:txBody>
      </p:sp>
      <p:sp>
        <p:nvSpPr>
          <p:cNvPr id="249" name="Google Shape;249;p8"/>
          <p:cNvSpPr/>
          <p:nvPr/>
        </p:nvSpPr>
        <p:spPr>
          <a:xfrm>
            <a:off x="2027431" y="594264"/>
            <a:ext cx="1592070" cy="334776"/>
          </a:xfrm>
          <a:prstGeom prst="wedgeRectCallout">
            <a:avLst>
              <a:gd fmla="val -37956" name="adj1"/>
              <a:gd fmla="val 75735" name="adj2"/>
            </a:avLst>
          </a:prstGeom>
          <a:solidFill>
            <a:schemeClr val="lt1"/>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400">
                <a:solidFill>
                  <a:srgbClr val="262626"/>
                </a:solidFill>
                <a:latin typeface="Arial"/>
                <a:ea typeface="Arial"/>
                <a:cs typeface="Arial"/>
                <a:sym typeface="Arial"/>
              </a:rPr>
              <a:t>唯一の造血幹組織</a:t>
            </a:r>
            <a:endParaRPr b="1" sz="1400">
              <a:solidFill>
                <a:srgbClr val="26262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9"/>
          <p:cNvSpPr/>
          <p:nvPr/>
        </p:nvSpPr>
        <p:spPr>
          <a:xfrm>
            <a:off x="6096000" y="3383979"/>
            <a:ext cx="5834287" cy="3383118"/>
          </a:xfrm>
          <a:prstGeom prst="rect">
            <a:avLst/>
          </a:prstGeom>
          <a:solidFill>
            <a:srgbClr val="FFF2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9"/>
          <p:cNvSpPr/>
          <p:nvPr/>
        </p:nvSpPr>
        <p:spPr>
          <a:xfrm>
            <a:off x="6096000" y="774944"/>
            <a:ext cx="5834287" cy="2368306"/>
          </a:xfrm>
          <a:prstGeom prst="rect">
            <a:avLst/>
          </a:prstGeom>
          <a:solidFill>
            <a:srgbClr val="FFF2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7" name="Google Shape;257;p9"/>
          <p:cNvGrpSpPr/>
          <p:nvPr/>
        </p:nvGrpSpPr>
        <p:grpSpPr>
          <a:xfrm>
            <a:off x="261714" y="865847"/>
            <a:ext cx="5634044" cy="3842580"/>
            <a:chOff x="212398" y="691320"/>
            <a:chExt cx="5634044" cy="3842580"/>
          </a:xfrm>
        </p:grpSpPr>
        <p:pic>
          <p:nvPicPr>
            <p:cNvPr id="258" name="Google Shape;258;p9"/>
            <p:cNvPicPr preferRelativeResize="0"/>
            <p:nvPr/>
          </p:nvPicPr>
          <p:blipFill rotWithShape="1">
            <a:blip r:embed="rId3">
              <a:alphaModFix/>
            </a:blip>
            <a:srcRect b="0" l="0" r="0" t="15949"/>
            <a:stretch/>
          </p:blipFill>
          <p:spPr>
            <a:xfrm>
              <a:off x="212398" y="691320"/>
              <a:ext cx="5634044" cy="3842580"/>
            </a:xfrm>
            <a:prstGeom prst="rect">
              <a:avLst/>
            </a:prstGeom>
            <a:noFill/>
            <a:ln>
              <a:noFill/>
            </a:ln>
          </p:spPr>
        </p:pic>
        <p:sp>
          <p:nvSpPr>
            <p:cNvPr id="259" name="Google Shape;259;p9"/>
            <p:cNvSpPr/>
            <p:nvPr/>
          </p:nvSpPr>
          <p:spPr>
            <a:xfrm>
              <a:off x="307648" y="691320"/>
              <a:ext cx="2330777" cy="162325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9"/>
            <p:cNvSpPr/>
            <p:nvPr/>
          </p:nvSpPr>
          <p:spPr>
            <a:xfrm>
              <a:off x="2819399" y="691320"/>
              <a:ext cx="657225" cy="35643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 name="Google Shape;261;p9"/>
          <p:cNvSpPr txBox="1"/>
          <p:nvPr>
            <p:ph idx="12" type="sldNum"/>
          </p:nvPr>
        </p:nvSpPr>
        <p:spPr>
          <a:xfrm>
            <a:off x="9285718" y="90903"/>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262" name="Google Shape;262;p9"/>
          <p:cNvSpPr txBox="1"/>
          <p:nvPr>
            <p:ph type="title"/>
          </p:nvPr>
        </p:nvSpPr>
        <p:spPr>
          <a:xfrm>
            <a:off x="307648" y="1"/>
            <a:ext cx="10421596" cy="5469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lang="ja-JP"/>
              <a:t>分化後のサブタイプについても不明な点が多い</a:t>
            </a:r>
            <a:endParaRPr/>
          </a:p>
        </p:txBody>
      </p:sp>
      <p:sp>
        <p:nvSpPr>
          <p:cNvPr id="263" name="Google Shape;263;p9"/>
          <p:cNvSpPr/>
          <p:nvPr/>
        </p:nvSpPr>
        <p:spPr>
          <a:xfrm>
            <a:off x="2692813" y="932041"/>
            <a:ext cx="602456" cy="483905"/>
          </a:xfrm>
          <a:prstGeom prs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9"/>
          <p:cNvSpPr txBox="1"/>
          <p:nvPr/>
        </p:nvSpPr>
        <p:spPr>
          <a:xfrm>
            <a:off x="258333" y="3927462"/>
            <a:ext cx="231882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中外製薬 ホームページより抜粋</a:t>
            </a:r>
            <a:endParaRPr sz="1100">
              <a:solidFill>
                <a:srgbClr val="262626"/>
              </a:solidFill>
              <a:latin typeface="Arial"/>
              <a:ea typeface="Arial"/>
              <a:cs typeface="Arial"/>
              <a:sym typeface="Arial"/>
            </a:endParaRPr>
          </a:p>
        </p:txBody>
      </p:sp>
      <p:sp>
        <p:nvSpPr>
          <p:cNvPr id="265" name="Google Shape;265;p9"/>
          <p:cNvSpPr txBox="1"/>
          <p:nvPr/>
        </p:nvSpPr>
        <p:spPr>
          <a:xfrm>
            <a:off x="258333" y="1013904"/>
            <a:ext cx="272130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一次造血: </a:t>
            </a:r>
            <a:r>
              <a:rPr b="1" lang="ja-JP" sz="1600">
                <a:solidFill>
                  <a:srgbClr val="262626"/>
                </a:solidFill>
                <a:latin typeface="Arial"/>
                <a:ea typeface="Arial"/>
                <a:cs typeface="Arial"/>
                <a:sym typeface="Arial"/>
              </a:rPr>
              <a:t>卵黄嚢、肝臓</a:t>
            </a:r>
            <a:endParaRPr b="1"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二次造血: </a:t>
            </a:r>
            <a:r>
              <a:rPr b="1" lang="ja-JP" sz="1600">
                <a:solidFill>
                  <a:srgbClr val="262626"/>
                </a:solidFill>
                <a:latin typeface="Arial"/>
                <a:ea typeface="Arial"/>
                <a:cs typeface="Arial"/>
                <a:sym typeface="Arial"/>
              </a:rPr>
              <a:t>骨髄</a:t>
            </a:r>
            <a:endParaRPr b="1" sz="1600">
              <a:solidFill>
                <a:srgbClr val="262626"/>
              </a:solidFill>
              <a:latin typeface="Arial"/>
              <a:ea typeface="Arial"/>
              <a:cs typeface="Arial"/>
              <a:sym typeface="Arial"/>
            </a:endParaRPr>
          </a:p>
          <a:p>
            <a:pPr indent="0" lvl="0" marL="0" marR="0" rtl="0" algn="l">
              <a:spcBef>
                <a:spcPts val="0"/>
              </a:spcBef>
              <a:spcAft>
                <a:spcPts val="0"/>
              </a:spcAft>
              <a:buNone/>
            </a:pPr>
            <a:r>
              <a:t/>
            </a:r>
            <a:endParaRPr b="1"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T細胞の発生は胎児期と成体ともに胸腺で発生する</a:t>
            </a:r>
            <a:endParaRPr/>
          </a:p>
        </p:txBody>
      </p:sp>
      <p:sp>
        <p:nvSpPr>
          <p:cNvPr id="266" name="Google Shape;266;p9"/>
          <p:cNvSpPr/>
          <p:nvPr/>
        </p:nvSpPr>
        <p:spPr>
          <a:xfrm>
            <a:off x="2027431" y="594264"/>
            <a:ext cx="1592070" cy="334776"/>
          </a:xfrm>
          <a:prstGeom prst="wedgeRectCallout">
            <a:avLst>
              <a:gd fmla="val -37956" name="adj1"/>
              <a:gd fmla="val 75735" name="adj2"/>
            </a:avLst>
          </a:prstGeom>
          <a:solidFill>
            <a:schemeClr val="lt1"/>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400">
                <a:solidFill>
                  <a:srgbClr val="262626"/>
                </a:solidFill>
                <a:latin typeface="Arial"/>
                <a:ea typeface="Arial"/>
                <a:cs typeface="Arial"/>
                <a:sym typeface="Arial"/>
              </a:rPr>
              <a:t>唯一の造血幹組織</a:t>
            </a:r>
            <a:endParaRPr b="1" sz="1400">
              <a:solidFill>
                <a:srgbClr val="262626"/>
              </a:solidFill>
              <a:latin typeface="Arial"/>
              <a:ea typeface="Arial"/>
              <a:cs typeface="Arial"/>
              <a:sym typeface="Arial"/>
            </a:endParaRPr>
          </a:p>
        </p:txBody>
      </p:sp>
      <p:sp>
        <p:nvSpPr>
          <p:cNvPr id="267" name="Google Shape;267;p9"/>
          <p:cNvSpPr/>
          <p:nvPr/>
        </p:nvSpPr>
        <p:spPr>
          <a:xfrm>
            <a:off x="6260544" y="595342"/>
            <a:ext cx="1254539" cy="365126"/>
          </a:xfrm>
          <a:prstGeom prst="rect">
            <a:avLst/>
          </a:prstGeom>
          <a:solidFill>
            <a:srgbClr val="BF9000"/>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B1細胞</a:t>
            </a:r>
            <a:endParaRPr/>
          </a:p>
        </p:txBody>
      </p:sp>
      <p:sp>
        <p:nvSpPr>
          <p:cNvPr id="268" name="Google Shape;268;p9"/>
          <p:cNvSpPr/>
          <p:nvPr/>
        </p:nvSpPr>
        <p:spPr>
          <a:xfrm>
            <a:off x="6296244" y="3246437"/>
            <a:ext cx="2079839" cy="365126"/>
          </a:xfrm>
          <a:prstGeom prst="rect">
            <a:avLst/>
          </a:prstGeom>
          <a:solidFill>
            <a:srgbClr val="BF9000"/>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ja-JP" sz="1800">
                <a:solidFill>
                  <a:schemeClr val="lt1"/>
                </a:solidFill>
                <a:latin typeface="Arial"/>
                <a:ea typeface="Arial"/>
                <a:cs typeface="Arial"/>
                <a:sym typeface="Arial"/>
              </a:rPr>
              <a:t>自然免疫型T細胞</a:t>
            </a:r>
            <a:endParaRPr/>
          </a:p>
        </p:txBody>
      </p:sp>
      <p:sp>
        <p:nvSpPr>
          <p:cNvPr id="269" name="Google Shape;269;p9"/>
          <p:cNvSpPr txBox="1"/>
          <p:nvPr/>
        </p:nvSpPr>
        <p:spPr>
          <a:xfrm>
            <a:off x="6207131" y="1002959"/>
            <a:ext cx="5634041" cy="206210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腹腔や胸腔に多く存在し、CD45RAの発現が少なく、CD5の発現が高いという報告もある。</a:t>
            </a:r>
            <a:endParaRPr sz="1600">
              <a:solidFill>
                <a:srgbClr val="262626"/>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Arial"/>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形質細胞と同様に抗体を産生する（IgM）。多糖類などで活性化する。</a:t>
            </a:r>
            <a:endParaRPr sz="1600">
              <a:solidFill>
                <a:srgbClr val="262626"/>
              </a:solidFill>
              <a:latin typeface="Arial"/>
              <a:ea typeface="Arial"/>
              <a:cs typeface="Arial"/>
              <a:sym typeface="Arial"/>
            </a:endParaRPr>
          </a:p>
          <a:p>
            <a:pPr indent="0" lvl="0" marL="0" marR="0" rtl="0" algn="l">
              <a:spcBef>
                <a:spcPts val="0"/>
              </a:spcBef>
              <a:spcAft>
                <a:spcPts val="0"/>
              </a:spcAft>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マウスでは確認されているが、</a:t>
            </a:r>
            <a:r>
              <a:rPr b="1" lang="ja-JP" sz="1600">
                <a:solidFill>
                  <a:srgbClr val="262626"/>
                </a:solidFill>
                <a:latin typeface="Arial"/>
                <a:ea typeface="Arial"/>
                <a:cs typeface="Arial"/>
                <a:sym typeface="Arial"/>
              </a:rPr>
              <a:t>ヒトでは存在するか明確でない</a:t>
            </a:r>
            <a:r>
              <a:rPr lang="ja-JP" sz="1600">
                <a:solidFill>
                  <a:srgbClr val="262626"/>
                </a:solidFill>
                <a:latin typeface="Arial"/>
                <a:ea typeface="Arial"/>
                <a:cs typeface="Arial"/>
                <a:sym typeface="Arial"/>
              </a:rPr>
              <a:t>。</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     → </a:t>
            </a:r>
            <a:r>
              <a:rPr b="1" lang="ja-JP" sz="1600">
                <a:solidFill>
                  <a:srgbClr val="C00000"/>
                </a:solidFill>
                <a:latin typeface="Arial"/>
                <a:ea typeface="Arial"/>
                <a:cs typeface="Arial"/>
                <a:sym typeface="Arial"/>
              </a:rPr>
              <a:t>仮定的 (putative) B1細胞</a:t>
            </a:r>
            <a:r>
              <a:rPr lang="ja-JP" sz="1600">
                <a:solidFill>
                  <a:srgbClr val="262626"/>
                </a:solidFill>
                <a:latin typeface="Arial"/>
                <a:ea typeface="Arial"/>
                <a:cs typeface="Arial"/>
                <a:sym typeface="Arial"/>
              </a:rPr>
              <a:t>と呼ばれる。</a:t>
            </a:r>
            <a:endParaRPr sz="1600">
              <a:solidFill>
                <a:srgbClr val="262626"/>
              </a:solidFill>
              <a:latin typeface="Arial"/>
              <a:ea typeface="Arial"/>
              <a:cs typeface="Arial"/>
              <a:sym typeface="Arial"/>
            </a:endParaRPr>
          </a:p>
        </p:txBody>
      </p:sp>
      <p:sp>
        <p:nvSpPr>
          <p:cNvPr id="270" name="Google Shape;270;p9"/>
          <p:cNvSpPr txBox="1"/>
          <p:nvPr/>
        </p:nvSpPr>
        <p:spPr>
          <a:xfrm>
            <a:off x="9218272" y="1285141"/>
            <a:ext cx="271201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100">
                <a:solidFill>
                  <a:srgbClr val="262626"/>
                </a:solidFill>
                <a:latin typeface="Arial"/>
                <a:ea typeface="Arial"/>
                <a:cs typeface="Arial"/>
                <a:sym typeface="Arial"/>
              </a:rPr>
              <a:t>Griffin, N., et all., </a:t>
            </a:r>
            <a:r>
              <a:rPr b="0" i="1" lang="ja-JP" sz="1100">
                <a:solidFill>
                  <a:srgbClr val="262626"/>
                </a:solidFill>
                <a:latin typeface="Arial"/>
                <a:ea typeface="Arial"/>
                <a:cs typeface="Arial"/>
                <a:sym typeface="Arial"/>
              </a:rPr>
              <a:t>J. Exp. Med.</a:t>
            </a:r>
            <a:r>
              <a:rPr b="0" i="0" lang="ja-JP" sz="1100">
                <a:solidFill>
                  <a:srgbClr val="262626"/>
                </a:solidFill>
                <a:latin typeface="Arial"/>
                <a:ea typeface="Arial"/>
                <a:cs typeface="Arial"/>
                <a:sym typeface="Arial"/>
              </a:rPr>
              <a:t>, 20</a:t>
            </a:r>
            <a:r>
              <a:rPr lang="ja-JP" sz="1100">
                <a:solidFill>
                  <a:srgbClr val="262626"/>
                </a:solidFill>
                <a:latin typeface="Arial"/>
                <a:ea typeface="Arial"/>
                <a:cs typeface="Arial"/>
                <a:sym typeface="Arial"/>
              </a:rPr>
              <a:t>11</a:t>
            </a:r>
            <a:endParaRPr sz="1100">
              <a:solidFill>
                <a:srgbClr val="262626"/>
              </a:solidFill>
              <a:latin typeface="Arial"/>
              <a:ea typeface="Arial"/>
              <a:cs typeface="Arial"/>
              <a:sym typeface="Arial"/>
            </a:endParaRPr>
          </a:p>
        </p:txBody>
      </p:sp>
      <p:pic>
        <p:nvPicPr>
          <p:cNvPr id="271" name="Google Shape;271;p9"/>
          <p:cNvPicPr preferRelativeResize="0"/>
          <p:nvPr/>
        </p:nvPicPr>
        <p:blipFill rotWithShape="1">
          <a:blip r:embed="rId4">
            <a:alphaModFix/>
          </a:blip>
          <a:srcRect b="0" l="0" r="0" t="0"/>
          <a:stretch/>
        </p:blipFill>
        <p:spPr>
          <a:xfrm>
            <a:off x="6296244" y="3714750"/>
            <a:ext cx="3379559" cy="2937853"/>
          </a:xfrm>
          <a:prstGeom prst="rect">
            <a:avLst/>
          </a:prstGeom>
          <a:noFill/>
          <a:ln>
            <a:noFill/>
          </a:ln>
        </p:spPr>
      </p:pic>
      <p:sp>
        <p:nvSpPr>
          <p:cNvPr id="272" name="Google Shape;272;p9"/>
          <p:cNvSpPr txBox="1"/>
          <p:nvPr/>
        </p:nvSpPr>
        <p:spPr>
          <a:xfrm>
            <a:off x="8376083" y="3384369"/>
            <a:ext cx="211857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rgbClr val="262626"/>
                </a:solidFill>
                <a:latin typeface="Arial"/>
                <a:ea typeface="Arial"/>
                <a:cs typeface="Arial"/>
                <a:sym typeface="Arial"/>
              </a:rPr>
              <a:t>協和キリン ホームページより抜粋</a:t>
            </a:r>
            <a:endParaRPr sz="1100">
              <a:solidFill>
                <a:srgbClr val="262626"/>
              </a:solidFill>
              <a:latin typeface="Arial"/>
              <a:ea typeface="Arial"/>
              <a:cs typeface="Arial"/>
              <a:sym typeface="Arial"/>
            </a:endParaRPr>
          </a:p>
        </p:txBody>
      </p:sp>
      <p:sp>
        <p:nvSpPr>
          <p:cNvPr id="273" name="Google Shape;273;p9"/>
          <p:cNvSpPr txBox="1"/>
          <p:nvPr/>
        </p:nvSpPr>
        <p:spPr>
          <a:xfrm>
            <a:off x="9697817" y="3714750"/>
            <a:ext cx="2254483"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rgbClr val="262626"/>
                </a:solidFill>
                <a:latin typeface="Arial"/>
                <a:ea typeface="Arial"/>
                <a:cs typeface="Arial"/>
                <a:sym typeface="Arial"/>
              </a:rPr>
              <a:t>通常、T細胞は自然免疫由来の抗原提示を受け、獲得免疫を働かせる。</a:t>
            </a:r>
            <a:endParaRPr sz="1600">
              <a:solidFill>
                <a:srgbClr val="262626"/>
              </a:solidFill>
              <a:latin typeface="Arial"/>
              <a:ea typeface="Arial"/>
              <a:cs typeface="Arial"/>
              <a:sym typeface="Arial"/>
            </a:endParaRPr>
          </a:p>
          <a:p>
            <a:pPr indent="0" lvl="0" marL="0" marR="0" rtl="0" algn="l">
              <a:spcBef>
                <a:spcPts val="0"/>
              </a:spcBef>
              <a:spcAft>
                <a:spcPts val="0"/>
              </a:spcAft>
              <a:buNone/>
            </a:pPr>
            <a:r>
              <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ja-JP" sz="1600">
                <a:solidFill>
                  <a:srgbClr val="262626"/>
                </a:solidFill>
                <a:latin typeface="Arial"/>
                <a:ea typeface="Arial"/>
                <a:cs typeface="Arial"/>
                <a:sym typeface="Arial"/>
              </a:rPr>
              <a:t>両性質を持ち併せるT細胞が存在する。</a:t>
            </a:r>
            <a:endParaRPr sz="1600">
              <a:solidFill>
                <a:srgbClr val="262626"/>
              </a:solidFill>
              <a:latin typeface="Arial"/>
              <a:ea typeface="Arial"/>
              <a:cs typeface="Arial"/>
              <a:sym typeface="Arial"/>
            </a:endParaRPr>
          </a:p>
          <a:p>
            <a:pPr indent="0" lvl="0" marL="0" marR="0" rtl="0" algn="l">
              <a:spcBef>
                <a:spcPts val="0"/>
              </a:spcBef>
              <a:spcAft>
                <a:spcPts val="0"/>
              </a:spcAft>
              <a:buNone/>
            </a:pPr>
            <a:r>
              <a:t/>
            </a:r>
            <a:endParaRPr sz="1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400"/>
              <a:buFont typeface="Arial"/>
              <a:buChar char="•"/>
            </a:pPr>
            <a:r>
              <a:rPr lang="ja-JP" sz="1400">
                <a:solidFill>
                  <a:srgbClr val="262626"/>
                </a:solidFill>
                <a:latin typeface="Arial"/>
                <a:ea typeface="Arial"/>
                <a:cs typeface="Arial"/>
                <a:sym typeface="Arial"/>
              </a:rPr>
              <a:t>NKT細胞 (1型)</a:t>
            </a:r>
            <a:endParaRPr/>
          </a:p>
          <a:p>
            <a:pPr indent="-285750" lvl="0" marL="285750" marR="0" rtl="0" algn="l">
              <a:spcBef>
                <a:spcPts val="0"/>
              </a:spcBef>
              <a:spcAft>
                <a:spcPts val="0"/>
              </a:spcAft>
              <a:buClr>
                <a:srgbClr val="262626"/>
              </a:buClr>
              <a:buSzPts val="1400"/>
              <a:buFont typeface="Arial"/>
              <a:buChar char="•"/>
            </a:pPr>
            <a:r>
              <a:rPr lang="ja-JP" sz="1400">
                <a:solidFill>
                  <a:srgbClr val="262626"/>
                </a:solidFill>
                <a:latin typeface="Arial"/>
                <a:ea typeface="Arial"/>
                <a:cs typeface="Arial"/>
                <a:sym typeface="Arial"/>
              </a:rPr>
              <a:t>TH17細胞（3型）</a:t>
            </a:r>
            <a:endParaRPr sz="14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400"/>
              <a:buFont typeface="Arial"/>
              <a:buChar char="•"/>
            </a:pPr>
            <a:r>
              <a:rPr lang="ja-JP" sz="1400">
                <a:solidFill>
                  <a:srgbClr val="262626"/>
                </a:solidFill>
                <a:latin typeface="Arial"/>
                <a:ea typeface="Arial"/>
                <a:cs typeface="Arial"/>
                <a:sym typeface="Arial"/>
              </a:rPr>
              <a:t>CD8ααT細胞 </a:t>
            </a:r>
            <a:endParaRPr sz="1400">
              <a:solidFill>
                <a:srgbClr val="262626"/>
              </a:solidFill>
              <a:latin typeface="Arial"/>
              <a:ea typeface="Arial"/>
              <a:cs typeface="Arial"/>
              <a:sym typeface="Arial"/>
            </a:endParaRPr>
          </a:p>
        </p:txBody>
      </p:sp>
      <p:sp>
        <p:nvSpPr>
          <p:cNvPr id="274" name="Google Shape;274;p9"/>
          <p:cNvSpPr txBox="1"/>
          <p:nvPr/>
        </p:nvSpPr>
        <p:spPr>
          <a:xfrm>
            <a:off x="9697817" y="6248415"/>
            <a:ext cx="223246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rgbClr val="262626"/>
                </a:solidFill>
                <a:latin typeface="Arial"/>
                <a:ea typeface="Arial"/>
                <a:cs typeface="Arial"/>
                <a:sym typeface="Arial"/>
              </a:rPr>
              <a:t>どこに由来するのか？</a:t>
            </a:r>
            <a:endParaRPr b="1" sz="1600">
              <a:solidFill>
                <a:srgbClr val="262626"/>
              </a:solidFill>
              <a:latin typeface="Arial"/>
              <a:ea typeface="Arial"/>
              <a:cs typeface="Arial"/>
              <a:sym typeface="Arial"/>
            </a:endParaRPr>
          </a:p>
        </p:txBody>
      </p:sp>
      <p:sp>
        <p:nvSpPr>
          <p:cNvPr id="275" name="Google Shape;275;p9"/>
          <p:cNvSpPr/>
          <p:nvPr/>
        </p:nvSpPr>
        <p:spPr>
          <a:xfrm>
            <a:off x="218925" y="4856484"/>
            <a:ext cx="5676833" cy="1910612"/>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9"/>
          <p:cNvSpPr txBox="1"/>
          <p:nvPr/>
        </p:nvSpPr>
        <p:spPr>
          <a:xfrm>
            <a:off x="258333" y="4801846"/>
            <a:ext cx="5266191" cy="151804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どこまで細分化してサブタイプ分類できるのか？</a:t>
            </a:r>
            <a:endParaRPr sz="16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それぞれの活性の違い？</a:t>
            </a:r>
            <a:endParaRPr sz="16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それぞれの分化機序の違い？</a:t>
            </a:r>
            <a:endParaRPr sz="16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262626"/>
              </a:buClr>
              <a:buSzPts val="1600"/>
              <a:buFont typeface="Arial"/>
              <a:buChar char="•"/>
            </a:pPr>
            <a:r>
              <a:rPr lang="ja-JP" sz="1600">
                <a:solidFill>
                  <a:srgbClr val="262626"/>
                </a:solidFill>
                <a:latin typeface="Arial"/>
                <a:ea typeface="Arial"/>
                <a:cs typeface="Arial"/>
                <a:sym typeface="Arial"/>
              </a:rPr>
              <a:t>胎児期と成体での違い？</a:t>
            </a:r>
            <a:endParaRPr sz="1600">
              <a:solidFill>
                <a:srgbClr val="262626"/>
              </a:solidFill>
              <a:latin typeface="Arial"/>
              <a:ea typeface="Arial"/>
              <a:cs typeface="Arial"/>
              <a:sym typeface="Arial"/>
            </a:endParaRPr>
          </a:p>
        </p:txBody>
      </p:sp>
      <p:sp>
        <p:nvSpPr>
          <p:cNvPr id="277" name="Google Shape;277;p9"/>
          <p:cNvSpPr txBox="1"/>
          <p:nvPr/>
        </p:nvSpPr>
        <p:spPr>
          <a:xfrm>
            <a:off x="307648" y="6369659"/>
            <a:ext cx="4134860" cy="33855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600"/>
              <a:buFont typeface="Noto Sans Symbols"/>
              <a:buChar char="⮚"/>
            </a:pPr>
            <a:r>
              <a:rPr b="1" lang="ja-JP" sz="1600">
                <a:solidFill>
                  <a:srgbClr val="262626"/>
                </a:solidFill>
                <a:latin typeface="Arial"/>
                <a:ea typeface="Arial"/>
                <a:cs typeface="Arial"/>
                <a:sym typeface="Arial"/>
              </a:rPr>
              <a:t>多くが不明であり、研究が進む</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テーマ">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2021-01-20T08:34:38Z</dcterms:created>
  <dc:creator>東　一織</dc:creator>
</cp:coreProperties>
</file>